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8" r:id="rId2"/>
    <p:sldId id="5904" r:id="rId3"/>
    <p:sldId id="7149" r:id="rId4"/>
    <p:sldId id="2050" r:id="rId5"/>
    <p:sldId id="6381" r:id="rId6"/>
    <p:sldId id="6357" r:id="rId7"/>
    <p:sldId id="7150" r:id="rId8"/>
    <p:sldId id="7151" r:id="rId9"/>
    <p:sldId id="7152" r:id="rId10"/>
    <p:sldId id="7153" r:id="rId11"/>
    <p:sldId id="7154" r:id="rId12"/>
    <p:sldId id="7155" r:id="rId13"/>
    <p:sldId id="7156" r:id="rId14"/>
    <p:sldId id="7157" r:id="rId15"/>
    <p:sldId id="7115" r:id="rId16"/>
    <p:sldId id="7116" r:id="rId17"/>
    <p:sldId id="7158" r:id="rId18"/>
    <p:sldId id="7163" r:id="rId19"/>
    <p:sldId id="7164" r:id="rId20"/>
    <p:sldId id="7165" r:id="rId21"/>
    <p:sldId id="7166" r:id="rId22"/>
    <p:sldId id="7167" r:id="rId23"/>
    <p:sldId id="7168" r:id="rId24"/>
    <p:sldId id="7169" r:id="rId25"/>
    <p:sldId id="7170" r:id="rId26"/>
    <p:sldId id="7171" r:id="rId27"/>
    <p:sldId id="7172" r:id="rId28"/>
    <p:sldId id="7173" r:id="rId29"/>
    <p:sldId id="7174" r:id="rId30"/>
    <p:sldId id="7175" r:id="rId31"/>
    <p:sldId id="6355" r:id="rId32"/>
    <p:sldId id="6356" r:id="rId33"/>
    <p:sldId id="716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1"/>
    <p:restoredTop sz="96170"/>
  </p:normalViewPr>
  <p:slideViewPr>
    <p:cSldViewPr snapToGrid="0">
      <p:cViewPr varScale="1">
        <p:scale>
          <a:sx n="123" d="100"/>
          <a:sy n="123" d="100"/>
        </p:scale>
        <p:origin x="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07T14:50:41.1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23117 2913 70 0,'-8'8'169'0,"3"-2"78"0,0-1 88 15,2-2 92-15,2-1-82 0,-1-1-99 16,0-1-86-16,4-1-78 0,0-1-89 0,-1-1-86 16,4 0-84-16,0 0-77 0,0-2-106 15,2 1 2-15,0 0 50 0,-3-4 71 16,1 4 70-16,-1-2 59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3-07T14:50:41.1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23117 2913 70 0,'-8'8'169'0,"3"-2"78"0,0-1 88 15,2-2 92-15,2-1-82 0,-1-1-99 16,0-1-86-16,4-1-78 0,0-1-89 0,-1-1-86 16,4 0-84-16,0 0-77 0,0-2-106 15,2 1 2-15,0 0 50 0,-3-4 71 16,1 4 70-16,-1-2 59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704A5-43B4-1A49-9AA0-2AEB0B8E9C54}" type="datetimeFigureOut">
              <a:rPr lang="en-US" smtClean="0"/>
              <a:t>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88C6D-C25F-FF4A-B08A-E9BDCD3CA618}" type="slidenum">
              <a:rPr lang="en-US" smtClean="0"/>
              <a:t>‹#›</a:t>
            </a:fld>
            <a:endParaRPr lang="en-US"/>
          </a:p>
        </p:txBody>
      </p:sp>
    </p:spTree>
    <p:extLst>
      <p:ext uri="{BB962C8B-B14F-4D97-AF65-F5344CB8AC3E}">
        <p14:creationId xmlns:p14="http://schemas.microsoft.com/office/powerpoint/2010/main" val="954912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435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bf47205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7bf47205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181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986E-3BDC-84A2-CF32-31AD4E1FF78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A0FB76A-5499-CAE4-90B8-FAD005A8CA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10F80E6-ED03-00D1-984C-848592D0823E}"/>
              </a:ext>
            </a:extLst>
          </p:cNvPr>
          <p:cNvSpPr>
            <a:spLocks noGrp="1"/>
          </p:cNvSpPr>
          <p:nvPr>
            <p:ph type="dt" sz="half" idx="10"/>
          </p:nvPr>
        </p:nvSpPr>
        <p:spPr/>
        <p:txBody>
          <a:bodyPr/>
          <a:lstStyle/>
          <a:p>
            <a:fld id="{D7FDA001-CDD7-9B4A-A01E-F12EBFB1C220}" type="datetimeFigureOut">
              <a:rPr lang="en-US" smtClean="0"/>
              <a:t>4/20/23</a:t>
            </a:fld>
            <a:endParaRPr lang="en-US"/>
          </a:p>
        </p:txBody>
      </p:sp>
      <p:sp>
        <p:nvSpPr>
          <p:cNvPr id="5" name="Footer Placeholder 4">
            <a:extLst>
              <a:ext uri="{FF2B5EF4-FFF2-40B4-BE49-F238E27FC236}">
                <a16:creationId xmlns:a16="http://schemas.microsoft.com/office/drawing/2014/main" id="{075F8FF0-6D50-4D30-113E-74CAF4922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2939D-D468-6953-61DF-818FACB7C1CE}"/>
              </a:ext>
            </a:extLst>
          </p:cNvPr>
          <p:cNvSpPr>
            <a:spLocks noGrp="1"/>
          </p:cNvSpPr>
          <p:nvPr>
            <p:ph type="sldNum" sz="quarter" idx="12"/>
          </p:nvPr>
        </p:nvSpPr>
        <p:spPr/>
        <p:txBody>
          <a:bodyPr/>
          <a:lstStyle/>
          <a:p>
            <a:fld id="{18F086DD-D8BD-B24B-9D7E-B86416854AE4}" type="slidenum">
              <a:rPr lang="en-US" smtClean="0"/>
              <a:t>‹#›</a:t>
            </a:fld>
            <a:endParaRPr lang="en-US"/>
          </a:p>
        </p:txBody>
      </p:sp>
    </p:spTree>
    <p:extLst>
      <p:ext uri="{BB962C8B-B14F-4D97-AF65-F5344CB8AC3E}">
        <p14:creationId xmlns:p14="http://schemas.microsoft.com/office/powerpoint/2010/main" val="407511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C98E8-F614-8E1D-9ED8-A62BE815741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0E46D90-B3AA-EF73-736A-1D8268245E0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4E55E9-4EC8-C8ED-F5F3-A1898EC8CFF4}"/>
              </a:ext>
            </a:extLst>
          </p:cNvPr>
          <p:cNvSpPr>
            <a:spLocks noGrp="1"/>
          </p:cNvSpPr>
          <p:nvPr>
            <p:ph type="dt" sz="half" idx="10"/>
          </p:nvPr>
        </p:nvSpPr>
        <p:spPr/>
        <p:txBody>
          <a:bodyPr/>
          <a:lstStyle/>
          <a:p>
            <a:fld id="{D7FDA001-CDD7-9B4A-A01E-F12EBFB1C220}" type="datetimeFigureOut">
              <a:rPr lang="en-US" smtClean="0"/>
              <a:t>4/20/23</a:t>
            </a:fld>
            <a:endParaRPr lang="en-US"/>
          </a:p>
        </p:txBody>
      </p:sp>
      <p:sp>
        <p:nvSpPr>
          <p:cNvPr id="5" name="Footer Placeholder 4">
            <a:extLst>
              <a:ext uri="{FF2B5EF4-FFF2-40B4-BE49-F238E27FC236}">
                <a16:creationId xmlns:a16="http://schemas.microsoft.com/office/drawing/2014/main" id="{E166B22E-7EB7-BE85-B735-73F67A515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14538-E443-848F-71DC-B5E0ABAB394A}"/>
              </a:ext>
            </a:extLst>
          </p:cNvPr>
          <p:cNvSpPr>
            <a:spLocks noGrp="1"/>
          </p:cNvSpPr>
          <p:nvPr>
            <p:ph type="sldNum" sz="quarter" idx="12"/>
          </p:nvPr>
        </p:nvSpPr>
        <p:spPr/>
        <p:txBody>
          <a:bodyPr/>
          <a:lstStyle/>
          <a:p>
            <a:fld id="{18F086DD-D8BD-B24B-9D7E-B86416854AE4}" type="slidenum">
              <a:rPr lang="en-US" smtClean="0"/>
              <a:t>‹#›</a:t>
            </a:fld>
            <a:endParaRPr lang="en-US"/>
          </a:p>
        </p:txBody>
      </p:sp>
    </p:spTree>
    <p:extLst>
      <p:ext uri="{BB962C8B-B14F-4D97-AF65-F5344CB8AC3E}">
        <p14:creationId xmlns:p14="http://schemas.microsoft.com/office/powerpoint/2010/main" val="95901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818DB1-0AE4-BE1B-908B-72A04F3302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A3539A-8D6D-547C-8113-94CBDC73D7A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69D3BD-E345-D6BC-234C-AE2E376F39FC}"/>
              </a:ext>
            </a:extLst>
          </p:cNvPr>
          <p:cNvSpPr>
            <a:spLocks noGrp="1"/>
          </p:cNvSpPr>
          <p:nvPr>
            <p:ph type="dt" sz="half" idx="10"/>
          </p:nvPr>
        </p:nvSpPr>
        <p:spPr/>
        <p:txBody>
          <a:bodyPr/>
          <a:lstStyle/>
          <a:p>
            <a:fld id="{D7FDA001-CDD7-9B4A-A01E-F12EBFB1C220}" type="datetimeFigureOut">
              <a:rPr lang="en-US" smtClean="0"/>
              <a:t>4/20/23</a:t>
            </a:fld>
            <a:endParaRPr lang="en-US"/>
          </a:p>
        </p:txBody>
      </p:sp>
      <p:sp>
        <p:nvSpPr>
          <p:cNvPr id="5" name="Footer Placeholder 4">
            <a:extLst>
              <a:ext uri="{FF2B5EF4-FFF2-40B4-BE49-F238E27FC236}">
                <a16:creationId xmlns:a16="http://schemas.microsoft.com/office/drawing/2014/main" id="{77816777-1B77-9518-C4B2-176F454ED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3877C-1402-6152-22CF-CB58B48665F5}"/>
              </a:ext>
            </a:extLst>
          </p:cNvPr>
          <p:cNvSpPr>
            <a:spLocks noGrp="1"/>
          </p:cNvSpPr>
          <p:nvPr>
            <p:ph type="sldNum" sz="quarter" idx="12"/>
          </p:nvPr>
        </p:nvSpPr>
        <p:spPr/>
        <p:txBody>
          <a:bodyPr/>
          <a:lstStyle/>
          <a:p>
            <a:fld id="{18F086DD-D8BD-B24B-9D7E-B86416854AE4}" type="slidenum">
              <a:rPr lang="en-US" smtClean="0"/>
              <a:t>‹#›</a:t>
            </a:fld>
            <a:endParaRPr lang="en-US"/>
          </a:p>
        </p:txBody>
      </p:sp>
    </p:spTree>
    <p:extLst>
      <p:ext uri="{BB962C8B-B14F-4D97-AF65-F5344CB8AC3E}">
        <p14:creationId xmlns:p14="http://schemas.microsoft.com/office/powerpoint/2010/main" val="16117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45F0-746D-9C6F-D625-FFF0AB4B9A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3A3288-7346-2BC6-28F1-40952B3AE69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C323CA-9172-571D-05E4-A896A7404686}"/>
              </a:ext>
            </a:extLst>
          </p:cNvPr>
          <p:cNvSpPr>
            <a:spLocks noGrp="1"/>
          </p:cNvSpPr>
          <p:nvPr>
            <p:ph type="dt" sz="half" idx="10"/>
          </p:nvPr>
        </p:nvSpPr>
        <p:spPr/>
        <p:txBody>
          <a:bodyPr/>
          <a:lstStyle/>
          <a:p>
            <a:fld id="{D7FDA001-CDD7-9B4A-A01E-F12EBFB1C220}" type="datetimeFigureOut">
              <a:rPr lang="en-US" smtClean="0"/>
              <a:t>4/20/23</a:t>
            </a:fld>
            <a:endParaRPr lang="en-US"/>
          </a:p>
        </p:txBody>
      </p:sp>
      <p:sp>
        <p:nvSpPr>
          <p:cNvPr id="5" name="Footer Placeholder 4">
            <a:extLst>
              <a:ext uri="{FF2B5EF4-FFF2-40B4-BE49-F238E27FC236}">
                <a16:creationId xmlns:a16="http://schemas.microsoft.com/office/drawing/2014/main" id="{8EF6FFC3-10B8-5FBA-A4CD-51A82D528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D682C-96CF-48E9-5CD5-2DEA0A0D3D2D}"/>
              </a:ext>
            </a:extLst>
          </p:cNvPr>
          <p:cNvSpPr>
            <a:spLocks noGrp="1"/>
          </p:cNvSpPr>
          <p:nvPr>
            <p:ph type="sldNum" sz="quarter" idx="12"/>
          </p:nvPr>
        </p:nvSpPr>
        <p:spPr/>
        <p:txBody>
          <a:bodyPr/>
          <a:lstStyle/>
          <a:p>
            <a:fld id="{18F086DD-D8BD-B24B-9D7E-B86416854AE4}" type="slidenum">
              <a:rPr lang="en-US" smtClean="0"/>
              <a:t>‹#›</a:t>
            </a:fld>
            <a:endParaRPr lang="en-US"/>
          </a:p>
        </p:txBody>
      </p:sp>
    </p:spTree>
    <p:extLst>
      <p:ext uri="{BB962C8B-B14F-4D97-AF65-F5344CB8AC3E}">
        <p14:creationId xmlns:p14="http://schemas.microsoft.com/office/powerpoint/2010/main" val="289562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E72B-2F91-C119-1FF1-5D441BF5478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DCDA2D7-8ED8-D811-11A8-78045B026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20005C2-519F-16B5-0632-DA7D1CA79F87}"/>
              </a:ext>
            </a:extLst>
          </p:cNvPr>
          <p:cNvSpPr>
            <a:spLocks noGrp="1"/>
          </p:cNvSpPr>
          <p:nvPr>
            <p:ph type="dt" sz="half" idx="10"/>
          </p:nvPr>
        </p:nvSpPr>
        <p:spPr/>
        <p:txBody>
          <a:bodyPr/>
          <a:lstStyle/>
          <a:p>
            <a:fld id="{D7FDA001-CDD7-9B4A-A01E-F12EBFB1C220}" type="datetimeFigureOut">
              <a:rPr lang="en-US" smtClean="0"/>
              <a:t>4/20/23</a:t>
            </a:fld>
            <a:endParaRPr lang="en-US"/>
          </a:p>
        </p:txBody>
      </p:sp>
      <p:sp>
        <p:nvSpPr>
          <p:cNvPr id="5" name="Footer Placeholder 4">
            <a:extLst>
              <a:ext uri="{FF2B5EF4-FFF2-40B4-BE49-F238E27FC236}">
                <a16:creationId xmlns:a16="http://schemas.microsoft.com/office/drawing/2014/main" id="{646254F9-A63F-AA83-453D-8FFEB8F4F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84934-84B2-C94F-3DA7-71F490D9E029}"/>
              </a:ext>
            </a:extLst>
          </p:cNvPr>
          <p:cNvSpPr>
            <a:spLocks noGrp="1"/>
          </p:cNvSpPr>
          <p:nvPr>
            <p:ph type="sldNum" sz="quarter" idx="12"/>
          </p:nvPr>
        </p:nvSpPr>
        <p:spPr/>
        <p:txBody>
          <a:bodyPr/>
          <a:lstStyle/>
          <a:p>
            <a:fld id="{18F086DD-D8BD-B24B-9D7E-B86416854AE4}" type="slidenum">
              <a:rPr lang="en-US" smtClean="0"/>
              <a:t>‹#›</a:t>
            </a:fld>
            <a:endParaRPr lang="en-US"/>
          </a:p>
        </p:txBody>
      </p:sp>
    </p:spTree>
    <p:extLst>
      <p:ext uri="{BB962C8B-B14F-4D97-AF65-F5344CB8AC3E}">
        <p14:creationId xmlns:p14="http://schemas.microsoft.com/office/powerpoint/2010/main" val="73948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8DDE-F1FA-D65D-CB7F-6AFA6A24810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8ED0992-F56F-2E18-C5AD-E3FBCAC924C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B0A297D-73FF-3408-9EC2-5E49B38965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B44C95C-CEED-F9BE-FA73-E902F8270014}"/>
              </a:ext>
            </a:extLst>
          </p:cNvPr>
          <p:cNvSpPr>
            <a:spLocks noGrp="1"/>
          </p:cNvSpPr>
          <p:nvPr>
            <p:ph type="dt" sz="half" idx="10"/>
          </p:nvPr>
        </p:nvSpPr>
        <p:spPr/>
        <p:txBody>
          <a:bodyPr/>
          <a:lstStyle/>
          <a:p>
            <a:fld id="{D7FDA001-CDD7-9B4A-A01E-F12EBFB1C220}" type="datetimeFigureOut">
              <a:rPr lang="en-US" smtClean="0"/>
              <a:t>4/20/23</a:t>
            </a:fld>
            <a:endParaRPr lang="en-US"/>
          </a:p>
        </p:txBody>
      </p:sp>
      <p:sp>
        <p:nvSpPr>
          <p:cNvPr id="6" name="Footer Placeholder 5">
            <a:extLst>
              <a:ext uri="{FF2B5EF4-FFF2-40B4-BE49-F238E27FC236}">
                <a16:creationId xmlns:a16="http://schemas.microsoft.com/office/drawing/2014/main" id="{15B88A23-99FB-2521-EA18-F1C569EE1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0D028D-9CB8-EA51-FD60-3B279AF72BA5}"/>
              </a:ext>
            </a:extLst>
          </p:cNvPr>
          <p:cNvSpPr>
            <a:spLocks noGrp="1"/>
          </p:cNvSpPr>
          <p:nvPr>
            <p:ph type="sldNum" sz="quarter" idx="12"/>
          </p:nvPr>
        </p:nvSpPr>
        <p:spPr/>
        <p:txBody>
          <a:bodyPr/>
          <a:lstStyle/>
          <a:p>
            <a:fld id="{18F086DD-D8BD-B24B-9D7E-B86416854AE4}" type="slidenum">
              <a:rPr lang="en-US" smtClean="0"/>
              <a:t>‹#›</a:t>
            </a:fld>
            <a:endParaRPr lang="en-US"/>
          </a:p>
        </p:txBody>
      </p:sp>
    </p:spTree>
    <p:extLst>
      <p:ext uri="{BB962C8B-B14F-4D97-AF65-F5344CB8AC3E}">
        <p14:creationId xmlns:p14="http://schemas.microsoft.com/office/powerpoint/2010/main" val="168443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5B4D2-3182-D67D-9B31-9C5AC559985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736223C-907D-65CD-5D3C-2BC9260F8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C15951E-5494-B47F-7CF1-A108AF1BD9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121DA4F-6E39-D8E8-BEEF-FED6E206D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B1EF23-DF2F-05E5-6563-037A1FC19DD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607541B-5F20-3750-E0A6-B2CAEBE73692}"/>
              </a:ext>
            </a:extLst>
          </p:cNvPr>
          <p:cNvSpPr>
            <a:spLocks noGrp="1"/>
          </p:cNvSpPr>
          <p:nvPr>
            <p:ph type="dt" sz="half" idx="10"/>
          </p:nvPr>
        </p:nvSpPr>
        <p:spPr/>
        <p:txBody>
          <a:bodyPr/>
          <a:lstStyle/>
          <a:p>
            <a:fld id="{D7FDA001-CDD7-9B4A-A01E-F12EBFB1C220}" type="datetimeFigureOut">
              <a:rPr lang="en-US" smtClean="0"/>
              <a:t>4/20/23</a:t>
            </a:fld>
            <a:endParaRPr lang="en-US"/>
          </a:p>
        </p:txBody>
      </p:sp>
      <p:sp>
        <p:nvSpPr>
          <p:cNvPr id="8" name="Footer Placeholder 7">
            <a:extLst>
              <a:ext uri="{FF2B5EF4-FFF2-40B4-BE49-F238E27FC236}">
                <a16:creationId xmlns:a16="http://schemas.microsoft.com/office/drawing/2014/main" id="{ABEA7F7E-DB36-9D91-8C3B-62F9CE672D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7F6B84-EF5C-1958-F7A8-BE1E96BCB9FB}"/>
              </a:ext>
            </a:extLst>
          </p:cNvPr>
          <p:cNvSpPr>
            <a:spLocks noGrp="1"/>
          </p:cNvSpPr>
          <p:nvPr>
            <p:ph type="sldNum" sz="quarter" idx="12"/>
          </p:nvPr>
        </p:nvSpPr>
        <p:spPr/>
        <p:txBody>
          <a:bodyPr/>
          <a:lstStyle/>
          <a:p>
            <a:fld id="{18F086DD-D8BD-B24B-9D7E-B86416854AE4}" type="slidenum">
              <a:rPr lang="en-US" smtClean="0"/>
              <a:t>‹#›</a:t>
            </a:fld>
            <a:endParaRPr lang="en-US"/>
          </a:p>
        </p:txBody>
      </p:sp>
    </p:spTree>
    <p:extLst>
      <p:ext uri="{BB962C8B-B14F-4D97-AF65-F5344CB8AC3E}">
        <p14:creationId xmlns:p14="http://schemas.microsoft.com/office/powerpoint/2010/main" val="232598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0707-943E-FE83-40F6-E7153FFB188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A537737-98A5-CE39-5B4C-0E84DF304AA3}"/>
              </a:ext>
            </a:extLst>
          </p:cNvPr>
          <p:cNvSpPr>
            <a:spLocks noGrp="1"/>
          </p:cNvSpPr>
          <p:nvPr>
            <p:ph type="dt" sz="half" idx="10"/>
          </p:nvPr>
        </p:nvSpPr>
        <p:spPr/>
        <p:txBody>
          <a:bodyPr/>
          <a:lstStyle/>
          <a:p>
            <a:fld id="{D7FDA001-CDD7-9B4A-A01E-F12EBFB1C220}" type="datetimeFigureOut">
              <a:rPr lang="en-US" smtClean="0"/>
              <a:t>4/20/23</a:t>
            </a:fld>
            <a:endParaRPr lang="en-US"/>
          </a:p>
        </p:txBody>
      </p:sp>
      <p:sp>
        <p:nvSpPr>
          <p:cNvPr id="4" name="Footer Placeholder 3">
            <a:extLst>
              <a:ext uri="{FF2B5EF4-FFF2-40B4-BE49-F238E27FC236}">
                <a16:creationId xmlns:a16="http://schemas.microsoft.com/office/drawing/2014/main" id="{34563169-D745-2A5C-F044-E4AB49397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D437A9-0728-BFF1-686E-9B711D3F7D5F}"/>
              </a:ext>
            </a:extLst>
          </p:cNvPr>
          <p:cNvSpPr>
            <a:spLocks noGrp="1"/>
          </p:cNvSpPr>
          <p:nvPr>
            <p:ph type="sldNum" sz="quarter" idx="12"/>
          </p:nvPr>
        </p:nvSpPr>
        <p:spPr/>
        <p:txBody>
          <a:bodyPr/>
          <a:lstStyle/>
          <a:p>
            <a:fld id="{18F086DD-D8BD-B24B-9D7E-B86416854AE4}" type="slidenum">
              <a:rPr lang="en-US" smtClean="0"/>
              <a:t>‹#›</a:t>
            </a:fld>
            <a:endParaRPr lang="en-US"/>
          </a:p>
        </p:txBody>
      </p:sp>
    </p:spTree>
    <p:extLst>
      <p:ext uri="{BB962C8B-B14F-4D97-AF65-F5344CB8AC3E}">
        <p14:creationId xmlns:p14="http://schemas.microsoft.com/office/powerpoint/2010/main" val="136398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545BDD-A3AD-2D61-4F79-B530D696F10C}"/>
              </a:ext>
            </a:extLst>
          </p:cNvPr>
          <p:cNvSpPr>
            <a:spLocks noGrp="1"/>
          </p:cNvSpPr>
          <p:nvPr>
            <p:ph type="dt" sz="half" idx="10"/>
          </p:nvPr>
        </p:nvSpPr>
        <p:spPr/>
        <p:txBody>
          <a:bodyPr/>
          <a:lstStyle/>
          <a:p>
            <a:fld id="{D7FDA001-CDD7-9B4A-A01E-F12EBFB1C220}" type="datetimeFigureOut">
              <a:rPr lang="en-US" smtClean="0"/>
              <a:t>4/20/23</a:t>
            </a:fld>
            <a:endParaRPr lang="en-US"/>
          </a:p>
        </p:txBody>
      </p:sp>
      <p:sp>
        <p:nvSpPr>
          <p:cNvPr id="3" name="Footer Placeholder 2">
            <a:extLst>
              <a:ext uri="{FF2B5EF4-FFF2-40B4-BE49-F238E27FC236}">
                <a16:creationId xmlns:a16="http://schemas.microsoft.com/office/drawing/2014/main" id="{27A9BC30-3E81-F610-F439-52303F63CE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28BD9A-FADF-9827-D5A0-CEE491EDBC8F}"/>
              </a:ext>
            </a:extLst>
          </p:cNvPr>
          <p:cNvSpPr>
            <a:spLocks noGrp="1"/>
          </p:cNvSpPr>
          <p:nvPr>
            <p:ph type="sldNum" sz="quarter" idx="12"/>
          </p:nvPr>
        </p:nvSpPr>
        <p:spPr/>
        <p:txBody>
          <a:bodyPr/>
          <a:lstStyle/>
          <a:p>
            <a:fld id="{18F086DD-D8BD-B24B-9D7E-B86416854AE4}" type="slidenum">
              <a:rPr lang="en-US" smtClean="0"/>
              <a:t>‹#›</a:t>
            </a:fld>
            <a:endParaRPr lang="en-US"/>
          </a:p>
        </p:txBody>
      </p:sp>
    </p:spTree>
    <p:extLst>
      <p:ext uri="{BB962C8B-B14F-4D97-AF65-F5344CB8AC3E}">
        <p14:creationId xmlns:p14="http://schemas.microsoft.com/office/powerpoint/2010/main" val="400953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8741C-67CF-3F3D-D928-2307F98E43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89E1D90-4606-A9D2-AE69-BBBF6CD271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07DA545-03D8-8AAA-81C3-4AE166DF2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5EF78D-53C5-27D6-D681-072FD330D0ED}"/>
              </a:ext>
            </a:extLst>
          </p:cNvPr>
          <p:cNvSpPr>
            <a:spLocks noGrp="1"/>
          </p:cNvSpPr>
          <p:nvPr>
            <p:ph type="dt" sz="half" idx="10"/>
          </p:nvPr>
        </p:nvSpPr>
        <p:spPr/>
        <p:txBody>
          <a:bodyPr/>
          <a:lstStyle/>
          <a:p>
            <a:fld id="{D7FDA001-CDD7-9B4A-A01E-F12EBFB1C220}" type="datetimeFigureOut">
              <a:rPr lang="en-US" smtClean="0"/>
              <a:t>4/20/23</a:t>
            </a:fld>
            <a:endParaRPr lang="en-US"/>
          </a:p>
        </p:txBody>
      </p:sp>
      <p:sp>
        <p:nvSpPr>
          <p:cNvPr id="6" name="Footer Placeholder 5">
            <a:extLst>
              <a:ext uri="{FF2B5EF4-FFF2-40B4-BE49-F238E27FC236}">
                <a16:creationId xmlns:a16="http://schemas.microsoft.com/office/drawing/2014/main" id="{EADC0BA6-361D-1350-C9BD-0FA4EE5A9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C9137F-877A-354C-BE06-AF7BF5F24661}"/>
              </a:ext>
            </a:extLst>
          </p:cNvPr>
          <p:cNvSpPr>
            <a:spLocks noGrp="1"/>
          </p:cNvSpPr>
          <p:nvPr>
            <p:ph type="sldNum" sz="quarter" idx="12"/>
          </p:nvPr>
        </p:nvSpPr>
        <p:spPr/>
        <p:txBody>
          <a:bodyPr/>
          <a:lstStyle/>
          <a:p>
            <a:fld id="{18F086DD-D8BD-B24B-9D7E-B86416854AE4}" type="slidenum">
              <a:rPr lang="en-US" smtClean="0"/>
              <a:t>‹#›</a:t>
            </a:fld>
            <a:endParaRPr lang="en-US"/>
          </a:p>
        </p:txBody>
      </p:sp>
    </p:spTree>
    <p:extLst>
      <p:ext uri="{BB962C8B-B14F-4D97-AF65-F5344CB8AC3E}">
        <p14:creationId xmlns:p14="http://schemas.microsoft.com/office/powerpoint/2010/main" val="349489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E84C-EA35-6DFB-AF3B-CA157884DE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41E981F-56D6-7164-20FC-2F29D0BF5D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B0F951-4158-6078-0F47-C1444614A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A0178E-4498-B04C-9962-D35AF0B800B5}"/>
              </a:ext>
            </a:extLst>
          </p:cNvPr>
          <p:cNvSpPr>
            <a:spLocks noGrp="1"/>
          </p:cNvSpPr>
          <p:nvPr>
            <p:ph type="dt" sz="half" idx="10"/>
          </p:nvPr>
        </p:nvSpPr>
        <p:spPr/>
        <p:txBody>
          <a:bodyPr/>
          <a:lstStyle/>
          <a:p>
            <a:fld id="{D7FDA001-CDD7-9B4A-A01E-F12EBFB1C220}" type="datetimeFigureOut">
              <a:rPr lang="en-US" smtClean="0"/>
              <a:t>4/20/23</a:t>
            </a:fld>
            <a:endParaRPr lang="en-US"/>
          </a:p>
        </p:txBody>
      </p:sp>
      <p:sp>
        <p:nvSpPr>
          <p:cNvPr id="6" name="Footer Placeholder 5">
            <a:extLst>
              <a:ext uri="{FF2B5EF4-FFF2-40B4-BE49-F238E27FC236}">
                <a16:creationId xmlns:a16="http://schemas.microsoft.com/office/drawing/2014/main" id="{15FCFDBC-3658-D33C-2F01-1C7F0DF98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A44AC1-F500-9015-B92D-EABF03957FA6}"/>
              </a:ext>
            </a:extLst>
          </p:cNvPr>
          <p:cNvSpPr>
            <a:spLocks noGrp="1"/>
          </p:cNvSpPr>
          <p:nvPr>
            <p:ph type="sldNum" sz="quarter" idx="12"/>
          </p:nvPr>
        </p:nvSpPr>
        <p:spPr/>
        <p:txBody>
          <a:bodyPr/>
          <a:lstStyle/>
          <a:p>
            <a:fld id="{18F086DD-D8BD-B24B-9D7E-B86416854AE4}" type="slidenum">
              <a:rPr lang="en-US" smtClean="0"/>
              <a:t>‹#›</a:t>
            </a:fld>
            <a:endParaRPr lang="en-US"/>
          </a:p>
        </p:txBody>
      </p:sp>
    </p:spTree>
    <p:extLst>
      <p:ext uri="{BB962C8B-B14F-4D97-AF65-F5344CB8AC3E}">
        <p14:creationId xmlns:p14="http://schemas.microsoft.com/office/powerpoint/2010/main" val="258963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B7B05A-1ADE-E544-324C-DD94381056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A86B40-5DBC-26D8-0FDA-AD152545C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8318B1-0374-6F6B-9EB7-081EC868BD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DA001-CDD7-9B4A-A01E-F12EBFB1C220}" type="datetimeFigureOut">
              <a:rPr lang="en-US" smtClean="0"/>
              <a:t>4/20/23</a:t>
            </a:fld>
            <a:endParaRPr lang="en-US"/>
          </a:p>
        </p:txBody>
      </p:sp>
      <p:sp>
        <p:nvSpPr>
          <p:cNvPr id="5" name="Footer Placeholder 4">
            <a:extLst>
              <a:ext uri="{FF2B5EF4-FFF2-40B4-BE49-F238E27FC236}">
                <a16:creationId xmlns:a16="http://schemas.microsoft.com/office/drawing/2014/main" id="{2782E4A8-6128-7F74-FE92-3C7FC756E5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89E84E-79B6-0F6C-FFF8-CAE8FCE588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086DD-D8BD-B24B-9D7E-B86416854AE4}" type="slidenum">
              <a:rPr lang="en-US" smtClean="0"/>
              <a:t>‹#›</a:t>
            </a:fld>
            <a:endParaRPr lang="en-US"/>
          </a:p>
        </p:txBody>
      </p:sp>
    </p:spTree>
    <p:extLst>
      <p:ext uri="{BB962C8B-B14F-4D97-AF65-F5344CB8AC3E}">
        <p14:creationId xmlns:p14="http://schemas.microsoft.com/office/powerpoint/2010/main" val="376446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hyperlink" Target="https://www.adda247.com/ssc-je-exam-kit"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17/06/relationships/model3d" Target="../media/model3d1.glb"/><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hyperlink" Target="https://www.adda247.com/ssc-je-exam-kit"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17/06/relationships/model3d" Target="../media/model3d1.glb"/><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s://www.adda247.com/ssc-je-exam-kit" TargetMode="External"/><Relationship Id="rId7"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hyperlink" Target="https://www.adda247.com/ssc-je-exam-kit" TargetMode="External"/><Relationship Id="rId7"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hyperlink" Target="https://www.adda247.com/engineering-maha-pack-exam-ki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adda247.com/engineering-maha-pack-exam-kit" TargetMode="External"/><Relationship Id="rId2" Type="http://schemas.openxmlformats.org/officeDocument/2006/relationships/hyperlink" Target="https://www.adda247.com/ssc-je-exam-kit"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17/06/relationships/model3d" Target="../media/model3d1.glb"/><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NULL"/><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NULL"/><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adda247.com/ssc-je-exam-kit"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hyperlink" Target="https://www.adda247.com/engineering-maha-pack-exam-k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sign&#10;&#10;Description automatically generated with medium confidence">
            <a:extLst>
              <a:ext uri="{FF2B5EF4-FFF2-40B4-BE49-F238E27FC236}">
                <a16:creationId xmlns:a16="http://schemas.microsoft.com/office/drawing/2014/main" id="{C297CFDA-1538-990F-637E-97B000A235CB}"/>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92E232F7-08B2-A42D-A6D0-0B2A5E65A12A}"/>
              </a:ext>
            </a:extLst>
          </p:cNvPr>
          <p:cNvSpPr/>
          <p:nvPr/>
        </p:nvSpPr>
        <p:spPr>
          <a:xfrm>
            <a:off x="451945" y="6211614"/>
            <a:ext cx="641131" cy="462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ysClr val="windowText" lastClr="000000"/>
                </a:solidFill>
              </a:rPr>
              <a:t>13</a:t>
            </a:r>
          </a:p>
        </p:txBody>
      </p:sp>
    </p:spTree>
    <p:extLst>
      <p:ext uri="{BB962C8B-B14F-4D97-AF65-F5344CB8AC3E}">
        <p14:creationId xmlns:p14="http://schemas.microsoft.com/office/powerpoint/2010/main" val="10268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308324"/>
          </a:xfrm>
          <a:prstGeom prst="rect">
            <a:avLst/>
          </a:prstGeom>
          <a:noFill/>
        </p:spPr>
        <p:txBody>
          <a:bodyPr wrap="square">
            <a:spAutoFit/>
          </a:bodyPr>
          <a:lstStyle/>
          <a:p>
            <a:pPr marL="599002" indent="-599002" algn="just" defTabSz="599002">
              <a:buNone/>
            </a:pPr>
            <a:r>
              <a:rPr lang="en-US" sz="2400" dirty="0">
                <a:latin typeface="+mn-lt"/>
              </a:rPr>
              <a:t>Q. 	Carnot cycle consists of !</a:t>
            </a:r>
          </a:p>
          <a:p>
            <a:pPr marL="598488" indent="26988" algn="just" defTabSz="599002">
              <a:buNone/>
            </a:pPr>
            <a:r>
              <a:rPr lang="en-US" sz="2400" dirty="0">
                <a:latin typeface="+mn-lt"/>
              </a:rPr>
              <a:t> A. Two Isochoric &amp; two isentropic processes </a:t>
            </a:r>
          </a:p>
          <a:p>
            <a:pPr marL="598488" indent="26988" algn="just" defTabSz="599002">
              <a:buNone/>
            </a:pPr>
            <a:r>
              <a:rPr lang="en-US" sz="2400" dirty="0">
                <a:latin typeface="+mn-lt"/>
              </a:rPr>
              <a:t> B. Two isothermal and two isenthalpic processes </a:t>
            </a:r>
          </a:p>
          <a:p>
            <a:pPr marL="598488" indent="26988" algn="just" defTabSz="599002">
              <a:buNone/>
            </a:pPr>
            <a:r>
              <a:rPr lang="en-US" sz="2400" dirty="0">
                <a:latin typeface="+mn-lt"/>
              </a:rPr>
              <a:t> C. Two constant pressure and two isentropic processes </a:t>
            </a:r>
          </a:p>
          <a:p>
            <a:pPr marL="598488" indent="26988" algn="just" defTabSz="599002">
              <a:buNone/>
            </a:pPr>
            <a:r>
              <a:rPr lang="en-US" sz="2400" dirty="0">
                <a:latin typeface="+mn-lt"/>
              </a:rPr>
              <a:t> D. none of the above</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47354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3046988"/>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Three centrifugal pumps having rate of </a:t>
            </a:r>
            <a:r>
              <a:rPr lang="en-US" altLang="en-US" sz="2400" b="1" dirty="0">
                <a:solidFill>
                  <a:schemeClr val="tx1">
                    <a:lumMod val="95000"/>
                    <a:lumOff val="5000"/>
                  </a:schemeClr>
                </a:solidFill>
                <a:latin typeface="Calibri" panose="020F0502020204030204" pitchFamily="34" charset="0"/>
                <a:cs typeface="Calibri" panose="020F0502020204030204" pitchFamily="34" charset="0"/>
              </a:rPr>
              <a:t>240 </a:t>
            </a:r>
            <a:r>
              <a:rPr lang="en-US" altLang="en-US" sz="2400" b="1" dirty="0" err="1">
                <a:solidFill>
                  <a:schemeClr val="tx1">
                    <a:lumMod val="95000"/>
                    <a:lumOff val="5000"/>
                  </a:schemeClr>
                </a:solidFill>
                <a:latin typeface="Calibri" panose="020F0502020204030204" pitchFamily="34" charset="0"/>
                <a:cs typeface="Calibri" panose="020F0502020204030204" pitchFamily="34" charset="0"/>
              </a:rPr>
              <a:t>litre</a:t>
            </a:r>
            <a:r>
              <a:rPr lang="en-US" altLang="en-US" sz="2400" b="1" dirty="0">
                <a:solidFill>
                  <a:schemeClr val="tx1">
                    <a:lumMod val="95000"/>
                    <a:lumOff val="5000"/>
                  </a:schemeClr>
                </a:solidFill>
                <a:latin typeface="Calibri" panose="020F0502020204030204" pitchFamily="34" charset="0"/>
                <a:cs typeface="Calibri" panose="020F0502020204030204" pitchFamily="34" charset="0"/>
              </a:rPr>
              <a:t> </a:t>
            </a:r>
            <a:r>
              <a:rPr lang="en-US" altLang="en-US" sz="2400" dirty="0">
                <a:solidFill>
                  <a:schemeClr val="tx1">
                    <a:lumMod val="95000"/>
                    <a:lumOff val="5000"/>
                  </a:schemeClr>
                </a:solidFill>
                <a:latin typeface="Calibri" panose="020F0502020204030204" pitchFamily="34" charset="0"/>
                <a:cs typeface="Calibri" panose="020F0502020204030204" pitchFamily="34" charset="0"/>
              </a:rPr>
              <a:t>in one hour are connected in straight line having H1,H2,H3 as 5 mt, 5 mt, and 10mt. then its discharge will become (</a:t>
            </a: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litre</a:t>
            </a:r>
            <a:r>
              <a:rPr lang="en-US" altLang="en-US" sz="2400" dirty="0">
                <a:solidFill>
                  <a:schemeClr val="tx1">
                    <a:lumMod val="95000"/>
                    <a:lumOff val="5000"/>
                  </a:schemeClr>
                </a:solidFill>
                <a:latin typeface="Calibri" panose="020F0502020204030204" pitchFamily="34" charset="0"/>
                <a:cs typeface="Calibri" panose="020F0502020204030204" pitchFamily="34" charset="0"/>
              </a:rPr>
              <a:t>/min)!</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230</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240</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120</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none</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361222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3416320"/>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Vishal is working in Refrigeration plant where he found that the plant is consuming 630KJ of energy to produce 2TR of refrigeration effect. If the refrigeration plant is working on VCRS then what will be the compressor work in KJ-</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90 KJ</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630 KJ</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750 KJ</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250 KJ</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315849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308324"/>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On the basis of thermodynamics in any Static process which of the parameter can be seen_</a:t>
            </a:r>
          </a:p>
          <a:p>
            <a:pPr marL="811213" indent="-457200" algn="just">
              <a:buAutoNum type="alphaUcPeriod"/>
            </a:pPr>
            <a:r>
              <a:rPr lang="en-US" altLang="en-US" sz="2400" dirty="0" err="1">
                <a:solidFill>
                  <a:schemeClr val="tx1">
                    <a:lumMod val="95000"/>
                    <a:lumOff val="5000"/>
                  </a:schemeClr>
                </a:solidFill>
                <a:latin typeface="Calibri" panose="020F0502020204030204" pitchFamily="34" charset="0"/>
                <a:cs typeface="Calibri" panose="020F0502020204030204" pitchFamily="34" charset="0"/>
              </a:rPr>
              <a:t>Workdone</a:t>
            </a:r>
            <a:endParaRPr lang="en-US" altLang="en-US" sz="2400" dirty="0">
              <a:solidFill>
                <a:schemeClr val="tx1">
                  <a:lumMod val="95000"/>
                  <a:lumOff val="5000"/>
                </a:schemeClr>
              </a:solidFill>
              <a:latin typeface="Calibri" panose="020F0502020204030204" pitchFamily="34" charset="0"/>
              <a:cs typeface="Calibri" panose="020F0502020204030204" pitchFamily="34" charset="0"/>
            </a:endParaRP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Heat transfer</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Enthalpy</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None</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429307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3046988"/>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A system is having 250KJ of internal energy at 50 degree Kelvin. In the period of 6 hours its internal energy became 100KJ then the Least unavailable energy will be_!</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250KJ</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350KJ</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100KJ</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150KJ</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2847513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9603C9E-986D-E84C-1535-ACD4AE1FA117}"/>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2"/>
              </a:rPr>
              <a:t>SSC JE </a:t>
            </a:r>
            <a:r>
              <a:rPr lang="en-US" sz="2400" dirty="0">
                <a:solidFill>
                  <a:schemeClr val="tx1"/>
                </a:solidFill>
              </a:rPr>
              <a:t>Batch | </a:t>
            </a:r>
            <a:r>
              <a:rPr lang="en-US" sz="2400" dirty="0">
                <a:solidFill>
                  <a:schemeClr val="tx1"/>
                </a:solidFill>
                <a:hlinkClick r:id="rId3"/>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p:pic>
        <p:nvPicPr>
          <p:cNvPr id="4" name="Picture 3" descr="Graphical user interface&#10;&#10;Description automatically generated">
            <a:extLst>
              <a:ext uri="{FF2B5EF4-FFF2-40B4-BE49-F238E27FC236}">
                <a16:creationId xmlns:a16="http://schemas.microsoft.com/office/drawing/2014/main" id="{05A68ADD-3523-2D18-649C-A444090109DA}"/>
              </a:ext>
            </a:extLst>
          </p:cNvPr>
          <p:cNvPicPr>
            <a:picLocks noChangeAspect="1"/>
          </p:cNvPicPr>
          <p:nvPr/>
        </p:nvPicPr>
        <p:blipFill>
          <a:blip r:embed="rId4"/>
          <a:stretch>
            <a:fillRect/>
          </a:stretch>
        </p:blipFill>
        <p:spPr>
          <a:xfrm>
            <a:off x="175902" y="387237"/>
            <a:ext cx="10163503" cy="5716971"/>
          </a:xfrm>
          <a:prstGeom prst="rect">
            <a:avLst/>
          </a:prstGeom>
        </p:spPr>
      </p:pic>
      <mc:AlternateContent xmlns:mc="http://schemas.openxmlformats.org/markup-compatibility/2006">
        <mc:Choice xmlns:am3d="http://schemas.microsoft.com/office/drawing/2017/model3d" Requires="am3d">
          <p:graphicFrame>
            <p:nvGraphicFramePr>
              <p:cNvPr id="6" name="3D Model 5" descr="Gold star">
                <a:extLst>
                  <a:ext uri="{FF2B5EF4-FFF2-40B4-BE49-F238E27FC236}">
                    <a16:creationId xmlns:a16="http://schemas.microsoft.com/office/drawing/2014/main" id="{2B2BE312-A689-954A-8E81-526FD4A5C982}"/>
                  </a:ext>
                </a:extLst>
              </p:cNvPr>
              <p:cNvGraphicFramePr>
                <a:graphicFrameLocks noChangeAspect="1"/>
              </p:cNvGraphicFramePr>
              <p:nvPr/>
            </p:nvGraphicFramePr>
            <p:xfrm>
              <a:off x="9830230" y="4073605"/>
              <a:ext cx="2360245" cy="2252981"/>
            </p:xfrm>
            <a:graphic>
              <a:graphicData uri="http://schemas.microsoft.com/office/drawing/2017/model3d">
                <am3d:model3d r:embed="rId5">
                  <am3d:spPr>
                    <a:xfrm>
                      <a:off x="0" y="0"/>
                      <a:ext cx="2360245" cy="2252981"/>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x="-10799999" az="10799999"/>
                    <am3d:postTrans dx="0" dy="0" dz="0"/>
                  </am3d:trans>
                  <am3d:raster rName="Office3DRenderer" rVer="16.0.8326">
                    <am3d:blip r:embed="rId6"/>
                  </am3d:raster>
                  <am3d:objViewport viewportSz="338176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Gold star">
                <a:extLst>
                  <a:ext uri="{FF2B5EF4-FFF2-40B4-BE49-F238E27FC236}">
                    <a16:creationId xmlns:a16="http://schemas.microsoft.com/office/drawing/2014/main" id="{2B2BE312-A689-954A-8E81-526FD4A5C982}"/>
                  </a:ext>
                </a:extLst>
              </p:cNvPr>
              <p:cNvPicPr>
                <a:picLocks noGrp="1" noRot="1" noChangeAspect="1" noMove="1" noResize="1" noEditPoints="1" noAdjustHandles="1" noChangeArrowheads="1" noChangeShapeType="1" noCrop="1"/>
              </p:cNvPicPr>
              <p:nvPr/>
            </p:nvPicPr>
            <p:blipFill>
              <a:blip r:embed="rId6"/>
              <a:stretch>
                <a:fillRect/>
              </a:stretch>
            </p:blipFill>
            <p:spPr>
              <a:xfrm>
                <a:off x="9830230" y="4073605"/>
                <a:ext cx="2360245" cy="2252981"/>
              </a:xfrm>
              <a:prstGeom prst="rect">
                <a:avLst/>
              </a:prstGeom>
            </p:spPr>
          </p:pic>
        </mc:Fallback>
      </mc:AlternateContent>
      <p:sp>
        <p:nvSpPr>
          <p:cNvPr id="7" name="Rectangle 6">
            <a:extLst>
              <a:ext uri="{FF2B5EF4-FFF2-40B4-BE49-F238E27FC236}">
                <a16:creationId xmlns:a16="http://schemas.microsoft.com/office/drawing/2014/main" id="{046BCFC9-5F07-DED4-DF1D-C6D629DFB6D4}"/>
              </a:ext>
            </a:extLst>
          </p:cNvPr>
          <p:cNvSpPr/>
          <p:nvPr/>
        </p:nvSpPr>
        <p:spPr>
          <a:xfrm>
            <a:off x="10339405" y="4808533"/>
            <a:ext cx="1389324" cy="1169551"/>
          </a:xfrm>
          <a:prstGeom prst="rect">
            <a:avLst/>
          </a:prstGeom>
          <a:noFill/>
        </p:spPr>
        <p:txBody>
          <a:bodyPr wrap="square" lIns="91440" tIns="45720" rIns="91440" bIns="45720">
            <a:spAutoFit/>
          </a:bodyPr>
          <a:lstStyle/>
          <a:p>
            <a:pPr algn="ctr"/>
            <a:r>
              <a:rPr lang="en-GB" sz="2800" dirty="0">
                <a:ln w="0"/>
                <a:effectLst>
                  <a:outerShdw blurRad="38100" dist="19050" dir="2700000" algn="tl" rotWithShape="0">
                    <a:schemeClr val="dk1">
                      <a:alpha val="40000"/>
                    </a:schemeClr>
                  </a:outerShdw>
                </a:effectLst>
              </a:rPr>
              <a:t>78% </a:t>
            </a:r>
            <a:r>
              <a:rPr lang="en-GB" sz="1400" dirty="0">
                <a:ln w="0"/>
                <a:effectLst>
                  <a:outerShdw blurRad="38100" dist="19050" dir="2700000" algn="tl" rotWithShape="0">
                    <a:schemeClr val="dk1">
                      <a:alpha val="40000"/>
                    </a:schemeClr>
                  </a:outerShdw>
                </a:effectLst>
              </a:rPr>
              <a:t>Discount</a:t>
            </a:r>
            <a:br>
              <a:rPr lang="en-GB" sz="2800" dirty="0">
                <a:ln w="0"/>
                <a:effectLst>
                  <a:outerShdw blurRad="38100" dist="19050" dir="2700000" algn="tl" rotWithShape="0">
                    <a:schemeClr val="dk1">
                      <a:alpha val="40000"/>
                    </a:schemeClr>
                  </a:outerShdw>
                </a:effectLst>
              </a:rPr>
            </a:br>
            <a:r>
              <a:rPr lang="en-GB" sz="2800" b="1" dirty="0">
                <a:ln w="0"/>
                <a:effectLst>
                  <a:outerShdw blurRad="38100" dist="19050" dir="2700000" algn="tl" rotWithShape="0">
                    <a:schemeClr val="dk1">
                      <a:alpha val="40000"/>
                    </a:schemeClr>
                  </a:outerShdw>
                </a:effectLst>
              </a:rPr>
              <a:t>Y166</a:t>
            </a:r>
            <a:endParaRPr lang="en-GB" sz="28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178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9603C9E-986D-E84C-1535-ACD4AE1FA117}"/>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2"/>
              </a:rPr>
              <a:t>SSC JE </a:t>
            </a:r>
            <a:r>
              <a:rPr lang="en-US" sz="2400" dirty="0">
                <a:solidFill>
                  <a:schemeClr val="tx1"/>
                </a:solidFill>
              </a:rPr>
              <a:t>Batch | </a:t>
            </a:r>
            <a:r>
              <a:rPr lang="en-US" sz="2400" dirty="0">
                <a:solidFill>
                  <a:schemeClr val="tx1"/>
                </a:solidFill>
                <a:hlinkClick r:id="rId3"/>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p:pic>
        <p:nvPicPr>
          <p:cNvPr id="5" name="Picture 4" descr="Text&#10;&#10;Description automatically generated with low confidence">
            <a:extLst>
              <a:ext uri="{FF2B5EF4-FFF2-40B4-BE49-F238E27FC236}">
                <a16:creationId xmlns:a16="http://schemas.microsoft.com/office/drawing/2014/main" id="{8789D7AC-652F-2561-3F4B-07E55E1EF9CC}"/>
              </a:ext>
            </a:extLst>
          </p:cNvPr>
          <p:cNvPicPr>
            <a:picLocks noChangeAspect="1"/>
          </p:cNvPicPr>
          <p:nvPr/>
        </p:nvPicPr>
        <p:blipFill>
          <a:blip r:embed="rId4"/>
          <a:stretch>
            <a:fillRect/>
          </a:stretch>
        </p:blipFill>
        <p:spPr>
          <a:xfrm>
            <a:off x="411788" y="106569"/>
            <a:ext cx="11073630" cy="6228917"/>
          </a:xfrm>
          <a:prstGeom prst="rect">
            <a:avLst/>
          </a:prstGeom>
        </p:spPr>
      </p:pic>
      <mc:AlternateContent xmlns:mc="http://schemas.openxmlformats.org/markup-compatibility/2006">
        <mc:Choice xmlns:am3d="http://schemas.microsoft.com/office/drawing/2017/model3d" Requires="am3d">
          <p:graphicFrame>
            <p:nvGraphicFramePr>
              <p:cNvPr id="6" name="3D Model 5" descr="Gold star">
                <a:extLst>
                  <a:ext uri="{FF2B5EF4-FFF2-40B4-BE49-F238E27FC236}">
                    <a16:creationId xmlns:a16="http://schemas.microsoft.com/office/drawing/2014/main" id="{2B2BE312-A689-954A-8E81-526FD4A5C982}"/>
                  </a:ext>
                </a:extLst>
              </p:cNvPr>
              <p:cNvGraphicFramePr>
                <a:graphicFrameLocks noChangeAspect="1"/>
              </p:cNvGraphicFramePr>
              <p:nvPr/>
            </p:nvGraphicFramePr>
            <p:xfrm>
              <a:off x="9830230" y="4073606"/>
              <a:ext cx="2360246" cy="2252980"/>
            </p:xfrm>
            <a:graphic>
              <a:graphicData uri="http://schemas.microsoft.com/office/drawing/2017/model3d">
                <am3d:model3d r:embed="rId5">
                  <am3d:spPr>
                    <a:xfrm>
                      <a:off x="0" y="0"/>
                      <a:ext cx="2360246" cy="2252980"/>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3817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Gold star">
                <a:extLst>
                  <a:ext uri="{FF2B5EF4-FFF2-40B4-BE49-F238E27FC236}">
                    <a16:creationId xmlns:a16="http://schemas.microsoft.com/office/drawing/2014/main" id="{2B2BE312-A689-954A-8E81-526FD4A5C982}"/>
                  </a:ext>
                </a:extLst>
              </p:cNvPr>
              <p:cNvPicPr>
                <a:picLocks noGrp="1" noRot="1" noChangeAspect="1" noMove="1" noResize="1" noEditPoints="1" noAdjustHandles="1" noChangeArrowheads="1" noChangeShapeType="1" noCrop="1"/>
              </p:cNvPicPr>
              <p:nvPr/>
            </p:nvPicPr>
            <p:blipFill>
              <a:blip r:embed="rId6"/>
              <a:stretch>
                <a:fillRect/>
              </a:stretch>
            </p:blipFill>
            <p:spPr>
              <a:xfrm>
                <a:off x="9830230" y="4073606"/>
                <a:ext cx="2360246" cy="2252980"/>
              </a:xfrm>
              <a:prstGeom prst="rect">
                <a:avLst/>
              </a:prstGeom>
            </p:spPr>
          </p:pic>
        </mc:Fallback>
      </mc:AlternateContent>
      <p:sp>
        <p:nvSpPr>
          <p:cNvPr id="7" name="Rectangle 6">
            <a:extLst>
              <a:ext uri="{FF2B5EF4-FFF2-40B4-BE49-F238E27FC236}">
                <a16:creationId xmlns:a16="http://schemas.microsoft.com/office/drawing/2014/main" id="{046BCFC9-5F07-DED4-DF1D-C6D629DFB6D4}"/>
              </a:ext>
            </a:extLst>
          </p:cNvPr>
          <p:cNvSpPr/>
          <p:nvPr/>
        </p:nvSpPr>
        <p:spPr>
          <a:xfrm>
            <a:off x="10339405" y="4808533"/>
            <a:ext cx="1389324" cy="1169551"/>
          </a:xfrm>
          <a:prstGeom prst="rect">
            <a:avLst/>
          </a:prstGeom>
          <a:noFill/>
        </p:spPr>
        <p:txBody>
          <a:bodyPr wrap="square" lIns="91440" tIns="45720" rIns="91440" bIns="45720">
            <a:spAutoFit/>
          </a:bodyPr>
          <a:lstStyle/>
          <a:p>
            <a:pPr algn="ctr"/>
            <a:r>
              <a:rPr lang="en-GB" sz="2800" dirty="0">
                <a:ln w="0"/>
                <a:effectLst>
                  <a:outerShdw blurRad="38100" dist="19050" dir="2700000" algn="tl" rotWithShape="0">
                    <a:schemeClr val="dk1">
                      <a:alpha val="40000"/>
                    </a:schemeClr>
                  </a:outerShdw>
                </a:effectLst>
              </a:rPr>
              <a:t>78% </a:t>
            </a:r>
            <a:r>
              <a:rPr lang="en-GB" sz="1400" dirty="0">
                <a:ln w="0"/>
                <a:effectLst>
                  <a:outerShdw blurRad="38100" dist="19050" dir="2700000" algn="tl" rotWithShape="0">
                    <a:schemeClr val="dk1">
                      <a:alpha val="40000"/>
                    </a:schemeClr>
                  </a:outerShdw>
                </a:effectLst>
              </a:rPr>
              <a:t>Discount</a:t>
            </a:r>
            <a:br>
              <a:rPr lang="en-GB" sz="2800" dirty="0">
                <a:ln w="0"/>
                <a:effectLst>
                  <a:outerShdw blurRad="38100" dist="19050" dir="2700000" algn="tl" rotWithShape="0">
                    <a:schemeClr val="dk1">
                      <a:alpha val="40000"/>
                    </a:schemeClr>
                  </a:outerShdw>
                </a:effectLst>
              </a:rPr>
            </a:br>
            <a:r>
              <a:rPr lang="en-GB" sz="2800" b="1" dirty="0">
                <a:ln w="0"/>
                <a:effectLst>
                  <a:outerShdw blurRad="38100" dist="19050" dir="2700000" algn="tl" rotWithShape="0">
                    <a:schemeClr val="dk1">
                      <a:alpha val="40000"/>
                    </a:schemeClr>
                  </a:outerShdw>
                </a:effectLst>
              </a:rPr>
              <a:t>Y166</a:t>
            </a:r>
            <a:endParaRPr lang="en-GB" sz="28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7060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308324"/>
          </a:xfrm>
          <a:prstGeom prst="rect">
            <a:avLst/>
          </a:prstGeom>
          <a:noFill/>
        </p:spPr>
        <p:txBody>
          <a:bodyPr wrap="square">
            <a:spAutoFit/>
          </a:bodyPr>
          <a:lstStyle/>
          <a:p>
            <a:pPr marL="354013" indent="-354013" algn="just">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Q. A 5 TR refrigeration capacity refrigerator is 50% efficient what will be amount of energy input-</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3.5KW</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35KW</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50KW</a:t>
            </a:r>
          </a:p>
          <a:p>
            <a:pPr marL="811213" indent="-457200" algn="just">
              <a:buAutoNum type="alphaUcPeriod"/>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5KW</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1108711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503249"/>
          </a:xfrm>
          <a:prstGeom prst="rect">
            <a:avLst/>
          </a:prstGeom>
          <a:noFill/>
        </p:spPr>
        <p:txBody>
          <a:bodyPr wrap="square">
            <a:spAutoFit/>
          </a:bodyPr>
          <a:lstStyle/>
          <a:p>
            <a:pPr marL="601118" indent="-478355" algn="just" defTabSz="350830">
              <a:spcBef>
                <a:spcPts val="1067"/>
              </a:spcBef>
              <a:buNone/>
              <a:defRPr/>
            </a:pPr>
            <a:r>
              <a:rPr lang="en-US" altLang="en-US" sz="2400" dirty="0">
                <a:latin typeface="Calibri" panose="020F0502020204030204" pitchFamily="34" charset="0"/>
                <a:cs typeface="Calibri" panose="020F0502020204030204" pitchFamily="34" charset="0"/>
              </a:rPr>
              <a:t>Q.	</a:t>
            </a:r>
            <a:r>
              <a:rPr lang="en-US" altLang="en-US" sz="2400" dirty="0">
                <a:latin typeface="Calibri" panose="020F0502020204030204" pitchFamily="34" charset="0"/>
                <a:ea typeface="Calibri" panose="020F0502020204030204" pitchFamily="34" charset="0"/>
                <a:cs typeface="Calibri" panose="020F0502020204030204" pitchFamily="34" charset="0"/>
              </a:rPr>
              <a:t>The Dry ice is produced by_</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A. Drying the ice</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B. Keeping ice in an insulated chamber</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C. By solidifying liquid CO</a:t>
            </a:r>
            <a:r>
              <a:rPr lang="en-US" altLang="en-US" sz="2400" baseline="-25000" dirty="0">
                <a:latin typeface="Calibri" panose="020F0502020204030204" pitchFamily="34" charset="0"/>
                <a:ea typeface="Calibri" panose="020F0502020204030204" pitchFamily="34" charset="0"/>
                <a:cs typeface="Calibri" panose="020F0502020204030204" pitchFamily="34" charset="0"/>
              </a:rPr>
              <a:t>2</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D. None of these</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1026229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872581"/>
          </a:xfrm>
          <a:prstGeom prst="rect">
            <a:avLst/>
          </a:prstGeom>
          <a:noFill/>
        </p:spPr>
        <p:txBody>
          <a:bodyPr wrap="square">
            <a:spAutoFit/>
          </a:bodyPr>
          <a:lstStyle/>
          <a:p>
            <a:pPr marL="601118" indent="-478355" algn="just" defTabSz="350830">
              <a:spcBef>
                <a:spcPts val="1067"/>
              </a:spcBef>
              <a:buNone/>
              <a:defRPr/>
            </a:pPr>
            <a:r>
              <a:rPr lang="en-US" altLang="en-US" sz="2400" dirty="0">
                <a:latin typeface="Calibri" panose="020F0502020204030204" pitchFamily="34" charset="0"/>
                <a:cs typeface="Calibri" panose="020F0502020204030204" pitchFamily="34" charset="0"/>
              </a:rPr>
              <a:t>Q.	</a:t>
            </a:r>
            <a:r>
              <a:rPr lang="en-US" altLang="en-US" sz="2400" dirty="0">
                <a:latin typeface="Calibri" panose="020F0502020204030204" pitchFamily="34" charset="0"/>
                <a:ea typeface="Calibri" panose="020F0502020204030204" pitchFamily="34" charset="0"/>
                <a:cs typeface="Calibri" panose="020F0502020204030204" pitchFamily="34" charset="0"/>
              </a:rPr>
              <a:t>On a Psychrometric chart, sensible cooling is represented by.</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A. Horizontal line</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B. Inclined line</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C. Vertical line</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D. None of these</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51858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9541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pic>
        <p:nvPicPr>
          <p:cNvPr id="6" name="Picture 5" descr="Diagram, engineering drawing&#10;&#10;Description automatically generated">
            <a:extLst>
              <a:ext uri="{FF2B5EF4-FFF2-40B4-BE49-F238E27FC236}">
                <a16:creationId xmlns:a16="http://schemas.microsoft.com/office/drawing/2014/main" id="{0AAA2A44-130F-AB4A-1669-D4004E108808}"/>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3055" t="11179" r="2813" b="12443"/>
          <a:stretch/>
        </p:blipFill>
        <p:spPr>
          <a:xfrm>
            <a:off x="6019060" y="861133"/>
            <a:ext cx="5953337" cy="5404611"/>
          </a:xfrm>
          <a:prstGeom prst="rect">
            <a:avLst/>
          </a:prstGeom>
        </p:spPr>
      </p:pic>
    </p:spTree>
    <p:extLst>
      <p:ext uri="{BB962C8B-B14F-4D97-AF65-F5344CB8AC3E}">
        <p14:creationId xmlns:p14="http://schemas.microsoft.com/office/powerpoint/2010/main" val="668389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872581"/>
          </a:xfrm>
          <a:prstGeom prst="rect">
            <a:avLst/>
          </a:prstGeom>
          <a:noFill/>
        </p:spPr>
        <p:txBody>
          <a:bodyPr wrap="square">
            <a:spAutoFit/>
          </a:bodyPr>
          <a:lstStyle/>
          <a:p>
            <a:pPr marL="601118" indent="-478355" algn="just" defTabSz="350830">
              <a:spcBef>
                <a:spcPts val="1067"/>
              </a:spcBef>
              <a:buNone/>
              <a:defRPr/>
            </a:pPr>
            <a:r>
              <a:rPr lang="en-US" altLang="en-US" sz="2400" dirty="0">
                <a:latin typeface="Calibri" panose="020F0502020204030204" pitchFamily="34" charset="0"/>
                <a:cs typeface="Calibri" panose="020F0502020204030204" pitchFamily="34" charset="0"/>
              </a:rPr>
              <a:t>Q.	</a:t>
            </a:r>
            <a:r>
              <a:rPr lang="en-US" altLang="en-US" sz="2400" dirty="0">
                <a:latin typeface="Calibri" panose="020F0502020204030204" pitchFamily="34" charset="0"/>
                <a:ea typeface="Calibri" panose="020F0502020204030204" pitchFamily="34" charset="0"/>
                <a:cs typeface="Calibri" panose="020F0502020204030204" pitchFamily="34" charset="0"/>
              </a:rPr>
              <a:t>On a Psychrometric chart, sensible cooling is represented by.</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A. Horizontal line</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B. Inclined line</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C. Vertical line</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D. None of these</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98655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872581"/>
          </a:xfrm>
          <a:prstGeom prst="rect">
            <a:avLst/>
          </a:prstGeom>
          <a:noFill/>
        </p:spPr>
        <p:txBody>
          <a:bodyPr wrap="square">
            <a:spAutoFit/>
          </a:bodyPr>
          <a:lstStyle/>
          <a:p>
            <a:pPr marL="601118" indent="-478355" algn="just" defTabSz="350830">
              <a:spcBef>
                <a:spcPts val="1067"/>
              </a:spcBef>
              <a:buNone/>
              <a:defRPr/>
            </a:pPr>
            <a:r>
              <a:rPr lang="en-US" altLang="en-US" sz="2400" dirty="0">
                <a:latin typeface="Calibri" panose="020F0502020204030204" pitchFamily="34" charset="0"/>
                <a:cs typeface="Calibri" panose="020F0502020204030204" pitchFamily="34" charset="0"/>
              </a:rPr>
              <a:t>Q.	</a:t>
            </a:r>
            <a:r>
              <a:rPr lang="en-US" altLang="en-US" sz="2400" dirty="0">
                <a:latin typeface="Calibri" panose="020F0502020204030204" pitchFamily="34" charset="0"/>
                <a:ea typeface="Calibri" panose="020F0502020204030204" pitchFamily="34" charset="0"/>
                <a:cs typeface="Calibri" panose="020F0502020204030204" pitchFamily="34" charset="0"/>
              </a:rPr>
              <a:t>By what process, maximum hardness is obtained for a steel part-?</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A. Carburizing</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B. Nitriding</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C. Cyaniding</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D. Annealing</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1597599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503249"/>
          </a:xfrm>
          <a:prstGeom prst="rect">
            <a:avLst/>
          </a:prstGeom>
          <a:noFill/>
        </p:spPr>
        <p:txBody>
          <a:bodyPr wrap="square">
            <a:spAutoFit/>
          </a:bodyPr>
          <a:lstStyle/>
          <a:p>
            <a:pPr marL="601118" indent="-478355" algn="just" defTabSz="350830">
              <a:spcBef>
                <a:spcPts val="1067"/>
              </a:spcBef>
              <a:buNone/>
              <a:defRPr/>
            </a:pPr>
            <a:r>
              <a:rPr lang="en-US" altLang="en-US" sz="2400" dirty="0">
                <a:latin typeface="Calibri" panose="020F0502020204030204" pitchFamily="34" charset="0"/>
                <a:cs typeface="Calibri" panose="020F0502020204030204" pitchFamily="34" charset="0"/>
              </a:rPr>
              <a:t>Q.	</a:t>
            </a:r>
            <a:r>
              <a:rPr lang="en-US" altLang="en-US" sz="2400" dirty="0">
                <a:latin typeface="Calibri" panose="020F0502020204030204" pitchFamily="34" charset="0"/>
                <a:ea typeface="Calibri" panose="020F0502020204030204" pitchFamily="34" charset="0"/>
                <a:cs typeface="Calibri" panose="020F0502020204030204" pitchFamily="34" charset="0"/>
              </a:rPr>
              <a:t>Collapsible tubes are made by_</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A. Drawing</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B. Spinning</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C. Extrusion</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D. Rolling</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2078127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503249"/>
          </a:xfrm>
          <a:prstGeom prst="rect">
            <a:avLst/>
          </a:prstGeom>
          <a:noFill/>
        </p:spPr>
        <p:txBody>
          <a:bodyPr wrap="square">
            <a:spAutoFit/>
          </a:bodyPr>
          <a:lstStyle/>
          <a:p>
            <a:pPr marL="601118" indent="-478355" algn="just" defTabSz="350830">
              <a:spcBef>
                <a:spcPts val="1067"/>
              </a:spcBef>
              <a:buNone/>
              <a:defRPr/>
            </a:pPr>
            <a:r>
              <a:rPr lang="en-US" altLang="en-US" sz="2400" dirty="0">
                <a:latin typeface="Calibri" panose="020F0502020204030204" pitchFamily="34" charset="0"/>
                <a:cs typeface="Calibri" panose="020F0502020204030204" pitchFamily="34" charset="0"/>
              </a:rPr>
              <a:t>Q.	</a:t>
            </a:r>
            <a:r>
              <a:rPr lang="en-US" altLang="en-US" sz="2400" dirty="0">
                <a:latin typeface="Calibri" panose="020F0502020204030204" pitchFamily="34" charset="0"/>
                <a:ea typeface="Calibri" panose="020F0502020204030204" pitchFamily="34" charset="0"/>
                <a:cs typeface="Calibri" panose="020F0502020204030204" pitchFamily="34" charset="0"/>
              </a:rPr>
              <a:t>Wrinkling is a common defect found in-</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A. Bend components</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B. Deep drawn components</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C. Embossed components</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D. Blanked components</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290561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503249"/>
          </a:xfrm>
          <a:prstGeom prst="rect">
            <a:avLst/>
          </a:prstGeom>
          <a:noFill/>
        </p:spPr>
        <p:txBody>
          <a:bodyPr wrap="square">
            <a:spAutoFit/>
          </a:bodyPr>
          <a:lstStyle/>
          <a:p>
            <a:pPr marL="601118" indent="-478355" algn="just" defTabSz="350830">
              <a:spcBef>
                <a:spcPts val="1067"/>
              </a:spcBef>
              <a:buNone/>
              <a:defRPr/>
            </a:pPr>
            <a:r>
              <a:rPr lang="en-US" altLang="en-US" sz="2400" dirty="0">
                <a:latin typeface="Calibri" panose="020F0502020204030204" pitchFamily="34" charset="0"/>
                <a:cs typeface="Calibri" panose="020F0502020204030204" pitchFamily="34" charset="0"/>
              </a:rPr>
              <a:t>Q.	</a:t>
            </a:r>
            <a:r>
              <a:rPr lang="en-US" altLang="en-US" sz="2400" dirty="0">
                <a:latin typeface="Calibri" panose="020F0502020204030204" pitchFamily="34" charset="0"/>
                <a:ea typeface="Calibri" panose="020F0502020204030204" pitchFamily="34" charset="0"/>
                <a:cs typeface="Calibri" panose="020F0502020204030204" pitchFamily="34" charset="0"/>
              </a:rPr>
              <a:t>The crystal structure of brass is-</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A. BCC</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B. FCC</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C. HCP</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D. Orthorhombic</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3357939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872581"/>
          </a:xfrm>
          <a:prstGeom prst="rect">
            <a:avLst/>
          </a:prstGeom>
          <a:noFill/>
        </p:spPr>
        <p:txBody>
          <a:bodyPr wrap="square">
            <a:spAutoFit/>
          </a:bodyPr>
          <a:lstStyle/>
          <a:p>
            <a:pPr marL="601118" indent="-478355" algn="just" defTabSz="350830">
              <a:spcBef>
                <a:spcPts val="1067"/>
              </a:spcBef>
              <a:buNone/>
              <a:defRPr/>
            </a:pPr>
            <a:r>
              <a:rPr lang="en-US" altLang="en-US" sz="2400" dirty="0">
                <a:latin typeface="Calibri" panose="020F0502020204030204" pitchFamily="34" charset="0"/>
                <a:cs typeface="Calibri" panose="020F0502020204030204" pitchFamily="34" charset="0"/>
              </a:rPr>
              <a:t>Q.	</a:t>
            </a:r>
            <a:r>
              <a:rPr lang="en-US" altLang="en-US" sz="2400" dirty="0">
                <a:latin typeface="Calibri" panose="020F0502020204030204" pitchFamily="34" charset="0"/>
                <a:ea typeface="Calibri" panose="020F0502020204030204" pitchFamily="34" charset="0"/>
                <a:cs typeface="Calibri" panose="020F0502020204030204" pitchFamily="34" charset="0"/>
              </a:rPr>
              <a:t>The property which enables metals to be drawn into wire is known as-</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A. Malleability</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B. Ductility</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C. Straining</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D. Plastic deformation</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1550940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872581"/>
          </a:xfrm>
          <a:prstGeom prst="rect">
            <a:avLst/>
          </a:prstGeom>
          <a:noFill/>
        </p:spPr>
        <p:txBody>
          <a:bodyPr wrap="square">
            <a:spAutoFit/>
          </a:bodyPr>
          <a:lstStyle/>
          <a:p>
            <a:pPr marL="601118" indent="-478355" algn="just" defTabSz="350830">
              <a:spcBef>
                <a:spcPts val="1067"/>
              </a:spcBef>
              <a:buNone/>
              <a:defRPr/>
            </a:pPr>
            <a:r>
              <a:rPr lang="en-US" altLang="en-US" sz="2400" dirty="0">
                <a:latin typeface="Calibri" panose="020F0502020204030204" pitchFamily="34" charset="0"/>
                <a:cs typeface="Calibri" panose="020F0502020204030204" pitchFamily="34" charset="0"/>
              </a:rPr>
              <a:t>Q.	</a:t>
            </a:r>
            <a:r>
              <a:rPr lang="en-US" altLang="en-US" sz="2400" dirty="0">
                <a:latin typeface="Calibri" panose="020F0502020204030204" pitchFamily="34" charset="0"/>
                <a:ea typeface="Calibri" panose="020F0502020204030204" pitchFamily="34" charset="0"/>
                <a:cs typeface="Calibri" panose="020F0502020204030204" pitchFamily="34" charset="0"/>
              </a:rPr>
              <a:t>The spring constant of Helical Compression Spring does not depend on-</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A. Coil Diameter</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B. Material Strength</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C. Number of active turns</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D. Wire diameter</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557655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pic>
        <p:nvPicPr>
          <p:cNvPr id="6" name="Picture 5" descr="Graphical user interface, text, application, email&#10;&#10;Description automatically generated">
            <a:extLst>
              <a:ext uri="{FF2B5EF4-FFF2-40B4-BE49-F238E27FC236}">
                <a16:creationId xmlns:a16="http://schemas.microsoft.com/office/drawing/2014/main" id="{4CC4B437-8EDC-AADA-745A-48B6D4816F32}"/>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r="28279" b="13149"/>
          <a:stretch/>
        </p:blipFill>
        <p:spPr>
          <a:xfrm>
            <a:off x="3359725" y="983137"/>
            <a:ext cx="6083388" cy="4791510"/>
          </a:xfrm>
          <a:prstGeom prst="rect">
            <a:avLst/>
          </a:prstGeom>
        </p:spPr>
      </p:pic>
    </p:spTree>
    <p:extLst>
      <p:ext uri="{BB962C8B-B14F-4D97-AF65-F5344CB8AC3E}">
        <p14:creationId xmlns:p14="http://schemas.microsoft.com/office/powerpoint/2010/main" val="590777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872581"/>
          </a:xfrm>
          <a:prstGeom prst="rect">
            <a:avLst/>
          </a:prstGeom>
          <a:noFill/>
        </p:spPr>
        <p:txBody>
          <a:bodyPr wrap="square">
            <a:spAutoFit/>
          </a:bodyPr>
          <a:lstStyle/>
          <a:p>
            <a:pPr marL="601118" indent="-478355" algn="just" defTabSz="350830">
              <a:spcBef>
                <a:spcPts val="1067"/>
              </a:spcBef>
              <a:buNone/>
              <a:defRPr/>
            </a:pPr>
            <a:r>
              <a:rPr lang="en-US" altLang="en-US" sz="2400" dirty="0">
                <a:latin typeface="Calibri" panose="020F0502020204030204" pitchFamily="34" charset="0"/>
                <a:cs typeface="Calibri" panose="020F0502020204030204" pitchFamily="34" charset="0"/>
              </a:rPr>
              <a:t>Q.	</a:t>
            </a:r>
            <a:r>
              <a:rPr lang="en-US" altLang="en-US" sz="2400" dirty="0">
                <a:latin typeface="Calibri" panose="020F0502020204030204" pitchFamily="34" charset="0"/>
                <a:ea typeface="Calibri" panose="020F0502020204030204" pitchFamily="34" charset="0"/>
                <a:cs typeface="Calibri" panose="020F0502020204030204" pitchFamily="34" charset="0"/>
              </a:rPr>
              <a:t>The spring constant of Helical Compression Spring does not depend on-</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A. Coil Diameter</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B. Material Strength</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C. Number of active turns</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D. Wire diameter</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70622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3046988"/>
          </a:xfrm>
          <a:prstGeom prst="rect">
            <a:avLst/>
          </a:prstGeom>
          <a:noFill/>
        </p:spPr>
        <p:txBody>
          <a:bodyPr wrap="square">
            <a:spAutoFit/>
          </a:bodyPr>
          <a:lstStyle/>
          <a:p>
            <a:pPr marL="599002" indent="-599002" algn="just" defTabSz="599002">
              <a:buNone/>
            </a:pPr>
            <a:r>
              <a:rPr lang="en-US" sz="2400" dirty="0">
                <a:latin typeface="+mn-lt"/>
              </a:rPr>
              <a:t>Q. 	If the compression or expansion of a gas takes  place in such a way that the gas neither gives  heat nor takes heat from its surroundings, the  process is said to be !</a:t>
            </a:r>
          </a:p>
          <a:p>
            <a:pPr marL="598488" indent="26988" algn="just" defTabSz="599002">
              <a:buNone/>
            </a:pPr>
            <a:r>
              <a:rPr lang="en-US" sz="2400" dirty="0">
                <a:latin typeface="+mn-lt"/>
              </a:rPr>
              <a:t>A. Isothermal </a:t>
            </a:r>
          </a:p>
          <a:p>
            <a:pPr marL="598488" indent="26988" algn="just" defTabSz="599002">
              <a:buNone/>
            </a:pPr>
            <a:r>
              <a:rPr lang="en-US" sz="2400" dirty="0">
                <a:solidFill>
                  <a:srgbClr val="FF0000"/>
                </a:solidFill>
                <a:latin typeface="+mn-lt"/>
              </a:rPr>
              <a:t>B. Adiabatic </a:t>
            </a:r>
          </a:p>
          <a:p>
            <a:pPr marL="598488" indent="26988" algn="just" defTabSz="599002">
              <a:buNone/>
            </a:pPr>
            <a:r>
              <a:rPr lang="en-US" sz="2400" dirty="0">
                <a:latin typeface="+mn-lt"/>
              </a:rPr>
              <a:t>C. Isobaric </a:t>
            </a:r>
          </a:p>
          <a:p>
            <a:pPr marL="598488" indent="26988" algn="just" defTabSz="599002">
              <a:buNone/>
            </a:pPr>
            <a:r>
              <a:rPr lang="en-US" sz="2400" dirty="0">
                <a:latin typeface="+mn-lt"/>
              </a:rPr>
              <a:t>D. Isolated</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4169615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503249"/>
          </a:xfrm>
          <a:prstGeom prst="rect">
            <a:avLst/>
          </a:prstGeom>
          <a:noFill/>
        </p:spPr>
        <p:txBody>
          <a:bodyPr wrap="square">
            <a:spAutoFit/>
          </a:bodyPr>
          <a:lstStyle/>
          <a:p>
            <a:pPr marL="601118" indent="-478355" algn="just" defTabSz="350830">
              <a:spcBef>
                <a:spcPts val="1067"/>
              </a:spcBef>
              <a:buNone/>
              <a:defRPr/>
            </a:pPr>
            <a:r>
              <a:rPr lang="en-US" altLang="en-US" sz="2400" dirty="0">
                <a:latin typeface="Calibri" panose="020F0502020204030204" pitchFamily="34" charset="0"/>
                <a:cs typeface="Calibri" panose="020F0502020204030204" pitchFamily="34" charset="0"/>
              </a:rPr>
              <a:t>Q.	</a:t>
            </a:r>
            <a:r>
              <a:rPr lang="en-US" altLang="en-US" sz="2400" dirty="0">
                <a:latin typeface="Calibri" panose="020F0502020204030204" pitchFamily="34" charset="0"/>
                <a:ea typeface="Calibri" panose="020F0502020204030204" pitchFamily="34" charset="0"/>
                <a:cs typeface="Calibri" panose="020F0502020204030204" pitchFamily="34" charset="0"/>
              </a:rPr>
              <a:t>Maximum shear stress in a Mohr's circle.</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A. Is equal to the radius of Mohr's circle</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B. Is greater than the radius of the Mohr's circle</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C. Is less than the radius of the Mohr's circle</a:t>
            </a:r>
          </a:p>
          <a:p>
            <a:pPr marL="600075" indent="28575" algn="just" defTabSz="350830">
              <a:spcBef>
                <a:spcPts val="1067"/>
              </a:spcBef>
              <a:buNone/>
              <a:defRPr/>
            </a:pPr>
            <a:r>
              <a:rPr lang="en-US" altLang="en-US" sz="2400" dirty="0">
                <a:latin typeface="Calibri" panose="020F0502020204030204" pitchFamily="34" charset="0"/>
                <a:ea typeface="Calibri" panose="020F0502020204030204" pitchFamily="34" charset="0"/>
                <a:cs typeface="Calibri" panose="020F0502020204030204" pitchFamily="34" charset="0"/>
              </a:rPr>
              <a:t>D. None of the above</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2853614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312169-4E82-E04B-B063-40B02C3BB9CC}"/>
              </a:ext>
            </a:extLst>
          </p:cNvPr>
          <p:cNvSpPr/>
          <p:nvPr/>
        </p:nvSpPr>
        <p:spPr>
          <a:xfrm>
            <a:off x="5060842" y="357360"/>
            <a:ext cx="7363990" cy="1325563"/>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pPr>
              <a:lnSpc>
                <a:spcPct val="90000"/>
              </a:lnSpc>
              <a:spcBef>
                <a:spcPct val="0"/>
              </a:spcBef>
              <a:spcAft>
                <a:spcPts val="600"/>
              </a:spcAft>
            </a:pPr>
            <a:r>
              <a:rPr lang="en-US" sz="4100" b="1" kern="1200" dirty="0">
                <a:ln/>
                <a:solidFill>
                  <a:schemeClr val="tx1"/>
                </a:solidFill>
                <a:effectLst>
                  <a:outerShdw blurRad="50800" dist="38100" dir="2700000" algn="tl" rotWithShape="0">
                    <a:prstClr val="black">
                      <a:alpha val="40000"/>
                    </a:prstClr>
                  </a:outerShdw>
                </a:effectLst>
                <a:latin typeface="+mj-lt"/>
                <a:ea typeface="+mj-ea"/>
                <a:cs typeface="+mj-cs"/>
              </a:rPr>
              <a:t> Use </a:t>
            </a:r>
            <a:r>
              <a:rPr lang="en-US" sz="4100" b="1" kern="1200" cap="none" spc="0" dirty="0">
                <a:ln/>
                <a:solidFill>
                  <a:schemeClr val="tx1"/>
                </a:solidFill>
                <a:effectLst>
                  <a:outerShdw blurRad="50800" dist="38100" dir="2700000" algn="tl" rotWithShape="0">
                    <a:prstClr val="black">
                      <a:alpha val="40000"/>
                    </a:prstClr>
                  </a:outerShdw>
                </a:effectLst>
                <a:latin typeface="+mj-lt"/>
                <a:ea typeface="+mj-ea"/>
                <a:cs typeface="+mj-cs"/>
              </a:rPr>
              <a:t>Code  </a:t>
            </a:r>
            <a:r>
              <a:rPr lang="en-US" sz="4100" b="1" kern="1200" cap="none" spc="0" dirty="0">
                <a:ln/>
                <a:solidFill>
                  <a:schemeClr val="tx1"/>
                </a:solidFill>
                <a:effectLst>
                  <a:outerShdw blurRad="50800" dist="38100" dir="2700000" algn="tl" rotWithShape="0">
                    <a:prstClr val="black">
                      <a:alpha val="40000"/>
                    </a:prstClr>
                  </a:outerShdw>
                </a:effectLst>
                <a:highlight>
                  <a:srgbClr val="FFFF00"/>
                </a:highlight>
                <a:latin typeface="+mj-lt"/>
                <a:ea typeface="+mj-ea"/>
                <a:cs typeface="+mj-cs"/>
              </a:rPr>
              <a:t>“Y166” </a:t>
            </a:r>
            <a:r>
              <a:rPr lang="en-US" sz="4100" b="1" kern="1200" cap="none" spc="0" dirty="0">
                <a:ln/>
                <a:solidFill>
                  <a:schemeClr val="tx1"/>
                </a:solidFill>
                <a:effectLst>
                  <a:outerShdw blurRad="50800" dist="38100" dir="2700000" algn="tl" rotWithShape="0">
                    <a:prstClr val="black">
                      <a:alpha val="40000"/>
                    </a:prstClr>
                  </a:outerShdw>
                </a:effectLst>
                <a:latin typeface="+mj-lt"/>
                <a:ea typeface="+mj-ea"/>
                <a:cs typeface="+mj-cs"/>
              </a:rPr>
              <a:t>for</a:t>
            </a:r>
          </a:p>
          <a:p>
            <a:pPr>
              <a:lnSpc>
                <a:spcPct val="90000"/>
              </a:lnSpc>
              <a:spcBef>
                <a:spcPct val="0"/>
              </a:spcBef>
              <a:spcAft>
                <a:spcPts val="600"/>
              </a:spcAft>
            </a:pPr>
            <a:r>
              <a:rPr lang="en-US" sz="4100" b="1" kern="1200" cap="none" spc="0" dirty="0">
                <a:ln/>
                <a:solidFill>
                  <a:schemeClr val="tx1"/>
                </a:solidFill>
                <a:effectLst>
                  <a:outerShdw blurRad="50800" dist="38100" dir="2700000" algn="tl" rotWithShape="0">
                    <a:prstClr val="black">
                      <a:alpha val="40000"/>
                    </a:prstClr>
                  </a:outerShdw>
                </a:effectLst>
                <a:latin typeface="+mj-lt"/>
                <a:ea typeface="+mj-ea"/>
                <a:cs typeface="+mj-cs"/>
              </a:rPr>
              <a:t> maximum 78%* discount </a:t>
            </a:r>
          </a:p>
        </p:txBody>
      </p:sp>
      <p:pic>
        <p:nvPicPr>
          <p:cNvPr id="1026" name="Picture 2" descr="Mission SSC JE 2023 Mechanical 2.0 Batch | Online Live Classes By Adda247">
            <a:extLst>
              <a:ext uri="{FF2B5EF4-FFF2-40B4-BE49-F238E27FC236}">
                <a16:creationId xmlns:a16="http://schemas.microsoft.com/office/drawing/2014/main" id="{CEB2B7F5-8C9D-F683-89EA-82C9929ED0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
          <a:stretch/>
        </p:blipFill>
        <p:spPr bwMode="auto">
          <a:xfrm>
            <a:off x="264026" y="1020142"/>
            <a:ext cx="4631358" cy="463135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427693E-30B2-8F40-9D78-86E8332A4BD4}"/>
              </a:ext>
            </a:extLst>
          </p:cNvPr>
          <p:cNvSpPr/>
          <p:nvPr/>
        </p:nvSpPr>
        <p:spPr>
          <a:xfrm>
            <a:off x="5283200" y="1966013"/>
            <a:ext cx="6062132" cy="2739616"/>
          </a:xfrm>
          <a:prstGeom prst="rect">
            <a:avLst/>
          </a:prstGeom>
        </p:spPr>
        <p:txBody>
          <a:bodyPr vert="horz" lIns="91440" tIns="45720" rIns="91440" bIns="45720" rtlCol="0">
            <a:normAutofit/>
            <a:scene3d>
              <a:camera prst="orthographicFront"/>
              <a:lightRig rig="soft" dir="t">
                <a:rot lat="0" lon="0" rev="15600000"/>
              </a:lightRig>
            </a:scene3d>
            <a:sp3d extrusionH="57150" prstMaterial="softEdge">
              <a:bevelT w="25400" h="38100"/>
            </a:sp3d>
          </a:bodyPr>
          <a:lstStyle/>
          <a:p>
            <a:pPr marL="285750" indent="-228600">
              <a:lnSpc>
                <a:spcPct val="90000"/>
              </a:lnSpc>
              <a:spcAft>
                <a:spcPts val="600"/>
              </a:spcAft>
              <a:buFont typeface="Arial" panose="020B0604020202020204" pitchFamily="34" charset="0"/>
              <a:buChar char="•"/>
            </a:pPr>
            <a:r>
              <a:rPr lang="en-US" b="1" i="0" u="none" strike="noStrike" dirty="0">
                <a:effectLst/>
              </a:rPr>
              <a:t>400+ Hours Two-way Interactive Live Classes.</a:t>
            </a:r>
          </a:p>
          <a:p>
            <a:pPr marL="285750" indent="-228600">
              <a:lnSpc>
                <a:spcPct val="90000"/>
              </a:lnSpc>
              <a:spcAft>
                <a:spcPts val="600"/>
              </a:spcAft>
              <a:buFont typeface="Arial" panose="020B0604020202020204" pitchFamily="34" charset="0"/>
              <a:buChar char="•"/>
            </a:pPr>
            <a:r>
              <a:rPr lang="en-US" b="1" i="0" u="none" strike="noStrike" dirty="0">
                <a:effectLst/>
              </a:rPr>
              <a:t>Syllabus is based on Recent Notification, Previous Years Exam and the same will be updated accordingly.</a:t>
            </a:r>
          </a:p>
          <a:p>
            <a:pPr marL="285750" indent="-228600">
              <a:lnSpc>
                <a:spcPct val="90000"/>
              </a:lnSpc>
              <a:spcAft>
                <a:spcPts val="600"/>
              </a:spcAft>
              <a:buFont typeface="Arial" panose="020B0604020202020204" pitchFamily="34" charset="0"/>
              <a:buChar char="•"/>
            </a:pPr>
            <a:r>
              <a:rPr lang="en-US" b="1" i="0" u="none" strike="noStrike" dirty="0">
                <a:effectLst/>
              </a:rPr>
              <a:t>Enroll in this Batch, Limited Seats available.</a:t>
            </a:r>
          </a:p>
          <a:p>
            <a:pPr marL="285750" indent="-228600">
              <a:lnSpc>
                <a:spcPct val="90000"/>
              </a:lnSpc>
              <a:spcAft>
                <a:spcPts val="600"/>
              </a:spcAft>
              <a:buFont typeface="Arial" panose="020B0604020202020204" pitchFamily="34" charset="0"/>
              <a:buChar char="•"/>
            </a:pPr>
            <a:r>
              <a:rPr lang="en-US" b="1" i="0" u="none" strike="noStrike" dirty="0">
                <a:effectLst/>
              </a:rPr>
              <a:t>Recorded Videos available 24/7 for quick Revision.</a:t>
            </a:r>
          </a:p>
          <a:p>
            <a:pPr marL="285750" indent="-228600">
              <a:lnSpc>
                <a:spcPct val="90000"/>
              </a:lnSpc>
              <a:spcAft>
                <a:spcPts val="600"/>
              </a:spcAft>
              <a:buFont typeface="Arial" panose="020B0604020202020204" pitchFamily="34" charset="0"/>
              <a:buChar char="•"/>
            </a:pPr>
            <a:r>
              <a:rPr lang="en-US" b="1" i="0" u="none" strike="noStrike" dirty="0">
                <a:effectLst/>
              </a:rPr>
              <a:t>Solve Unlimited doubts with experts.</a:t>
            </a:r>
          </a:p>
          <a:p>
            <a:pPr marL="285750" indent="-228600">
              <a:lnSpc>
                <a:spcPct val="90000"/>
              </a:lnSpc>
              <a:spcAft>
                <a:spcPts val="600"/>
              </a:spcAft>
              <a:buFont typeface="Arial" panose="020B0604020202020204" pitchFamily="34" charset="0"/>
              <a:buChar char="•"/>
            </a:pPr>
            <a:r>
              <a:rPr lang="en-US" b="1" i="0" u="none" strike="noStrike" dirty="0">
                <a:effectLst/>
              </a:rPr>
              <a:t>Get Preparation tips from the experts &amp; Learn Time Management.</a:t>
            </a:r>
          </a:p>
        </p:txBody>
      </p:sp>
      <p:sp>
        <p:nvSpPr>
          <p:cNvPr id="3" name="Rounded Rectangle 2">
            <a:extLst>
              <a:ext uri="{FF2B5EF4-FFF2-40B4-BE49-F238E27FC236}">
                <a16:creationId xmlns:a16="http://schemas.microsoft.com/office/drawing/2014/main" id="{5CA645EE-2F3B-748E-49C2-C2561A6306E6}"/>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p:spTree>
    <p:extLst>
      <p:ext uri="{BB962C8B-B14F-4D97-AF65-F5344CB8AC3E}">
        <p14:creationId xmlns:p14="http://schemas.microsoft.com/office/powerpoint/2010/main" val="2109220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9603C9E-986D-E84C-1535-ACD4AE1FA117}"/>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2"/>
              </a:rPr>
              <a:t>SSC JE </a:t>
            </a:r>
            <a:r>
              <a:rPr lang="en-US" sz="2400" dirty="0">
                <a:solidFill>
                  <a:schemeClr val="tx1"/>
                </a:solidFill>
              </a:rPr>
              <a:t>Batch | </a:t>
            </a:r>
            <a:r>
              <a:rPr lang="en-US" sz="2400" dirty="0">
                <a:solidFill>
                  <a:schemeClr val="tx1"/>
                </a:solidFill>
                <a:hlinkClick r:id="rId3"/>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p:pic>
        <p:nvPicPr>
          <p:cNvPr id="5" name="Picture 4" descr="Text&#10;&#10;Description automatically generated with low confidence">
            <a:extLst>
              <a:ext uri="{FF2B5EF4-FFF2-40B4-BE49-F238E27FC236}">
                <a16:creationId xmlns:a16="http://schemas.microsoft.com/office/drawing/2014/main" id="{8789D7AC-652F-2561-3F4B-07E55E1EF9CC}"/>
              </a:ext>
            </a:extLst>
          </p:cNvPr>
          <p:cNvPicPr>
            <a:picLocks noChangeAspect="1"/>
          </p:cNvPicPr>
          <p:nvPr/>
        </p:nvPicPr>
        <p:blipFill>
          <a:blip r:embed="rId4"/>
          <a:stretch>
            <a:fillRect/>
          </a:stretch>
        </p:blipFill>
        <p:spPr>
          <a:xfrm>
            <a:off x="411788" y="106569"/>
            <a:ext cx="11073630" cy="6228917"/>
          </a:xfrm>
          <a:prstGeom prst="rect">
            <a:avLst/>
          </a:prstGeom>
        </p:spPr>
      </p:pic>
      <mc:AlternateContent xmlns:mc="http://schemas.openxmlformats.org/markup-compatibility/2006">
        <mc:Choice xmlns:am3d="http://schemas.microsoft.com/office/drawing/2017/model3d" Requires="am3d">
          <p:graphicFrame>
            <p:nvGraphicFramePr>
              <p:cNvPr id="6" name="3D Model 5" descr="Gold star">
                <a:extLst>
                  <a:ext uri="{FF2B5EF4-FFF2-40B4-BE49-F238E27FC236}">
                    <a16:creationId xmlns:a16="http://schemas.microsoft.com/office/drawing/2014/main" id="{2B2BE312-A689-954A-8E81-526FD4A5C982}"/>
                  </a:ext>
                </a:extLst>
              </p:cNvPr>
              <p:cNvGraphicFramePr>
                <a:graphicFrameLocks noChangeAspect="1"/>
              </p:cNvGraphicFramePr>
              <p:nvPr/>
            </p:nvGraphicFramePr>
            <p:xfrm>
              <a:off x="9830230" y="4073606"/>
              <a:ext cx="2360246" cy="2252980"/>
            </p:xfrm>
            <a:graphic>
              <a:graphicData uri="http://schemas.microsoft.com/office/drawing/2017/model3d">
                <am3d:model3d r:embed="rId5">
                  <am3d:spPr>
                    <a:xfrm>
                      <a:off x="0" y="0"/>
                      <a:ext cx="2360246" cy="2252980"/>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3817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Gold star">
                <a:extLst>
                  <a:ext uri="{FF2B5EF4-FFF2-40B4-BE49-F238E27FC236}">
                    <a16:creationId xmlns:a16="http://schemas.microsoft.com/office/drawing/2014/main" id="{2B2BE312-A689-954A-8E81-526FD4A5C982}"/>
                  </a:ext>
                </a:extLst>
              </p:cNvPr>
              <p:cNvPicPr>
                <a:picLocks noGrp="1" noRot="1" noChangeAspect="1" noMove="1" noResize="1" noEditPoints="1" noAdjustHandles="1" noChangeArrowheads="1" noChangeShapeType="1" noCrop="1"/>
              </p:cNvPicPr>
              <p:nvPr/>
            </p:nvPicPr>
            <p:blipFill>
              <a:blip r:embed="rId6"/>
              <a:stretch>
                <a:fillRect/>
              </a:stretch>
            </p:blipFill>
            <p:spPr>
              <a:xfrm>
                <a:off x="9830230" y="4073606"/>
                <a:ext cx="2360246" cy="2252980"/>
              </a:xfrm>
              <a:prstGeom prst="rect">
                <a:avLst/>
              </a:prstGeom>
            </p:spPr>
          </p:pic>
        </mc:Fallback>
      </mc:AlternateContent>
      <p:sp>
        <p:nvSpPr>
          <p:cNvPr id="7" name="Rectangle 6">
            <a:extLst>
              <a:ext uri="{FF2B5EF4-FFF2-40B4-BE49-F238E27FC236}">
                <a16:creationId xmlns:a16="http://schemas.microsoft.com/office/drawing/2014/main" id="{046BCFC9-5F07-DED4-DF1D-C6D629DFB6D4}"/>
              </a:ext>
            </a:extLst>
          </p:cNvPr>
          <p:cNvSpPr/>
          <p:nvPr/>
        </p:nvSpPr>
        <p:spPr>
          <a:xfrm>
            <a:off x="10339405" y="4808533"/>
            <a:ext cx="1389324" cy="1169551"/>
          </a:xfrm>
          <a:prstGeom prst="rect">
            <a:avLst/>
          </a:prstGeom>
          <a:noFill/>
        </p:spPr>
        <p:txBody>
          <a:bodyPr wrap="square" lIns="91440" tIns="45720" rIns="91440" bIns="45720">
            <a:spAutoFit/>
          </a:bodyPr>
          <a:lstStyle/>
          <a:p>
            <a:pPr algn="ctr"/>
            <a:r>
              <a:rPr lang="en-GB" sz="2800" dirty="0">
                <a:ln w="0"/>
                <a:effectLst>
                  <a:outerShdw blurRad="38100" dist="19050" dir="2700000" algn="tl" rotWithShape="0">
                    <a:schemeClr val="dk1">
                      <a:alpha val="40000"/>
                    </a:schemeClr>
                  </a:outerShdw>
                </a:effectLst>
              </a:rPr>
              <a:t>78% </a:t>
            </a:r>
            <a:r>
              <a:rPr lang="en-GB" sz="1400" dirty="0">
                <a:ln w="0"/>
                <a:effectLst>
                  <a:outerShdw blurRad="38100" dist="19050" dir="2700000" algn="tl" rotWithShape="0">
                    <a:schemeClr val="dk1">
                      <a:alpha val="40000"/>
                    </a:schemeClr>
                  </a:outerShdw>
                </a:effectLst>
              </a:rPr>
              <a:t>Discount</a:t>
            </a:r>
            <a:br>
              <a:rPr lang="en-GB" sz="2800" dirty="0">
                <a:ln w="0"/>
                <a:effectLst>
                  <a:outerShdw blurRad="38100" dist="19050" dir="2700000" algn="tl" rotWithShape="0">
                    <a:schemeClr val="dk1">
                      <a:alpha val="40000"/>
                    </a:schemeClr>
                  </a:outerShdw>
                </a:effectLst>
              </a:rPr>
            </a:br>
            <a:r>
              <a:rPr lang="en-GB" sz="2800" b="1" dirty="0">
                <a:ln w="0"/>
                <a:effectLst>
                  <a:outerShdw blurRad="38100" dist="19050" dir="2700000" algn="tl" rotWithShape="0">
                    <a:schemeClr val="dk1">
                      <a:alpha val="40000"/>
                    </a:schemeClr>
                  </a:outerShdw>
                </a:effectLst>
              </a:rPr>
              <a:t>Y166</a:t>
            </a:r>
            <a:endParaRPr lang="en-GB" sz="28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4736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308324"/>
          </a:xfrm>
          <a:prstGeom prst="rect">
            <a:avLst/>
          </a:prstGeom>
          <a:noFill/>
        </p:spPr>
        <p:txBody>
          <a:bodyPr wrap="square">
            <a:spAutoFit/>
          </a:bodyPr>
          <a:lstStyle/>
          <a:p>
            <a:pPr marL="480472" indent="-480472"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HW. 	The rate of change of bending moment is equal to ______.</a:t>
            </a:r>
          </a:p>
          <a:p>
            <a:pPr marL="480472" indent="0"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A. shear force at the section </a:t>
            </a:r>
          </a:p>
          <a:p>
            <a:pPr marL="480472" indent="0"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B. deflection at the section </a:t>
            </a:r>
          </a:p>
          <a:p>
            <a:pPr marL="480472" indent="0"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C. loading at that section </a:t>
            </a:r>
          </a:p>
          <a:p>
            <a:pPr marL="480472" indent="0" algn="just" defTabSz="599002">
              <a:buNone/>
            </a:pPr>
            <a:r>
              <a:rPr lang="en-US" altLang="en-US" sz="2400" dirty="0">
                <a:solidFill>
                  <a:schemeClr val="tx1">
                    <a:lumMod val="95000"/>
                    <a:lumOff val="5000"/>
                  </a:schemeClr>
                </a:solidFill>
                <a:latin typeface="Calibri" panose="020F0502020204030204" pitchFamily="34" charset="0"/>
                <a:cs typeface="Calibri" panose="020F0502020204030204" pitchFamily="34" charset="0"/>
              </a:rPr>
              <a:t>D. slope at that section </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119657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16" name="Picture 15">
            <a:extLst>
              <a:ext uri="{FF2B5EF4-FFF2-40B4-BE49-F238E27FC236}">
                <a16:creationId xmlns:a16="http://schemas.microsoft.com/office/drawing/2014/main" id="{23496173-A9EB-6B46-AB2E-B84DCF0E3D45}"/>
              </a:ext>
            </a:extLst>
          </p:cNvPr>
          <p:cNvPicPr>
            <a:picLocks noChangeAspect="1"/>
          </p:cNvPicPr>
          <p:nvPr/>
        </p:nvPicPr>
        <p:blipFill>
          <a:blip r:embed="rId3"/>
          <a:stretch>
            <a:fillRect/>
          </a:stretch>
        </p:blipFill>
        <p:spPr>
          <a:xfrm>
            <a:off x="-27214" y="0"/>
            <a:ext cx="12219214" cy="6842760"/>
          </a:xfrm>
          <a:prstGeom prst="rect">
            <a:avLst/>
          </a:prstGeom>
        </p:spPr>
      </p:pic>
      <p:sp>
        <p:nvSpPr>
          <p:cNvPr id="3" name="Rectangle 2">
            <a:extLst>
              <a:ext uri="{FF2B5EF4-FFF2-40B4-BE49-F238E27FC236}">
                <a16:creationId xmlns:a16="http://schemas.microsoft.com/office/drawing/2014/main" id="{1B943855-5D9F-4F58-9F33-E24DA6B9F152}"/>
              </a:ext>
            </a:extLst>
          </p:cNvPr>
          <p:cNvSpPr>
            <a:spLocks noChangeArrowheads="1"/>
          </p:cNvSpPr>
          <p:nvPr/>
        </p:nvSpPr>
        <p:spPr bwMode="auto">
          <a:xfrm>
            <a:off x="7701281" y="3360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6" name="Rectangle 4">
            <a:extLst>
              <a:ext uri="{FF2B5EF4-FFF2-40B4-BE49-F238E27FC236}">
                <a16:creationId xmlns:a16="http://schemas.microsoft.com/office/drawing/2014/main" id="{F039B638-FFE5-486B-A38F-4B76326B9D55}"/>
              </a:ext>
            </a:extLst>
          </p:cNvPr>
          <p:cNvSpPr>
            <a:spLocks noChangeArrowheads="1"/>
          </p:cNvSpPr>
          <p:nvPr/>
        </p:nvSpPr>
        <p:spPr bwMode="auto">
          <a:xfrm>
            <a:off x="7740227" y="389363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8" name="Rectangle 6">
            <a:extLst>
              <a:ext uri="{FF2B5EF4-FFF2-40B4-BE49-F238E27FC236}">
                <a16:creationId xmlns:a16="http://schemas.microsoft.com/office/drawing/2014/main" id="{D023083C-E348-46CD-8ECF-309F891E12A1}"/>
              </a:ext>
            </a:extLst>
          </p:cNvPr>
          <p:cNvSpPr>
            <a:spLocks noChangeArrowheads="1"/>
          </p:cNvSpPr>
          <p:nvPr/>
        </p:nvSpPr>
        <p:spPr bwMode="auto">
          <a:xfrm>
            <a:off x="7756738" y="4564192"/>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15" name="Rectangle 3">
            <a:extLst>
              <a:ext uri="{FF2B5EF4-FFF2-40B4-BE49-F238E27FC236}">
                <a16:creationId xmlns:a16="http://schemas.microsoft.com/office/drawing/2014/main" id="{CE19DF27-5B16-43B3-A8C8-0A0C2B939C61}"/>
              </a:ext>
            </a:extLst>
          </p:cNvPr>
          <p:cNvSpPr>
            <a:spLocks noChangeArrowheads="1"/>
          </p:cNvSpPr>
          <p:nvPr/>
        </p:nvSpPr>
        <p:spPr bwMode="auto">
          <a:xfrm>
            <a:off x="958673" y="45656"/>
            <a:ext cx="11148923" cy="54347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38100">
            <a:solidFill>
              <a:schemeClr val="accent1">
                <a:lumMod val="60000"/>
                <a:lumOff val="40000"/>
              </a:schemeClr>
            </a:solid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72552" tIns="36276" rIns="72552" bIns="36276"/>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buNone/>
            </a:pPr>
            <a:r>
              <a:rPr lang="en-IN" sz="2400" b="1" i="0" dirty="0">
                <a:solidFill>
                  <a:srgbClr val="F1F1F1"/>
                </a:solidFill>
                <a:effectLst/>
                <a:latin typeface="YouTube Sans"/>
              </a:rPr>
              <a:t>SSC JE Mechanical Previous Year Questions + Answers | Mechanical Engineering</a:t>
            </a:r>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CAC4A18F-9E1F-4F7F-A3C7-9B99799FFC9A}"/>
                  </a:ext>
                </a:extLst>
              </p14:cNvPr>
              <p14:cNvContentPartPr/>
              <p14:nvPr/>
            </p14:nvContentPartPr>
            <p14:xfrm>
              <a:off x="8312760" y="1042200"/>
              <a:ext cx="17280" cy="15840"/>
            </p14:xfrm>
          </p:contentPart>
        </mc:Choice>
        <mc:Fallback xmlns="">
          <p:pic>
            <p:nvPicPr>
              <p:cNvPr id="20" name="Ink 19">
                <a:extLst>
                  <a:ext uri="{FF2B5EF4-FFF2-40B4-BE49-F238E27FC236}">
                    <a16:creationId xmlns:a16="http://schemas.microsoft.com/office/drawing/2014/main" id="{CAC4A18F-9E1F-4F7F-A3C7-9B99799FFC9A}"/>
                  </a:ext>
                </a:extLst>
              </p:cNvPr>
              <p:cNvPicPr/>
              <p:nvPr/>
            </p:nvPicPr>
            <p:blipFill>
              <a:blip r:embed="rId5"/>
              <a:stretch>
                <a:fillRect/>
              </a:stretch>
            </p:blipFill>
            <p:spPr>
              <a:xfrm>
                <a:off x="8296920" y="978840"/>
                <a:ext cx="48600" cy="142560"/>
              </a:xfrm>
              <a:prstGeom prst="rect">
                <a:avLst/>
              </a:prstGeom>
            </p:spPr>
          </p:pic>
        </mc:Fallback>
      </mc:AlternateContent>
      <p:pic>
        <p:nvPicPr>
          <p:cNvPr id="4" name="Picture 3">
            <a:extLst>
              <a:ext uri="{FF2B5EF4-FFF2-40B4-BE49-F238E27FC236}">
                <a16:creationId xmlns:a16="http://schemas.microsoft.com/office/drawing/2014/main" id="{48C92295-D6F4-4D43-862E-FDB3B94957F6}"/>
              </a:ext>
            </a:extLst>
          </p:cNvPr>
          <p:cNvPicPr>
            <a:picLocks noChangeAspect="1"/>
          </p:cNvPicPr>
          <p:nvPr/>
        </p:nvPicPr>
        <p:blipFill rotWithShape="1">
          <a:blip r:embed="rId6"/>
          <a:srcRect l="10778" t="9926" r="13457" b="10596"/>
          <a:stretch/>
        </p:blipFill>
        <p:spPr>
          <a:xfrm>
            <a:off x="84404" y="61928"/>
            <a:ext cx="672327" cy="702015"/>
          </a:xfrm>
          <a:prstGeom prst="rect">
            <a:avLst/>
          </a:prstGeom>
        </p:spPr>
      </p:pic>
      <p:sp>
        <p:nvSpPr>
          <p:cNvPr id="9" name="Rectangle 8">
            <a:extLst>
              <a:ext uri="{FF2B5EF4-FFF2-40B4-BE49-F238E27FC236}">
                <a16:creationId xmlns:a16="http://schemas.microsoft.com/office/drawing/2014/main" id="{332F022D-4FEC-134A-83C7-14CC89B891C5}"/>
              </a:ext>
            </a:extLst>
          </p:cNvPr>
          <p:cNvSpPr/>
          <p:nvPr/>
        </p:nvSpPr>
        <p:spPr>
          <a:xfrm>
            <a:off x="9872663" y="5866470"/>
            <a:ext cx="2319337" cy="523220"/>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800" b="1" cap="none" spc="0" dirty="0">
                <a:ln/>
                <a:solidFill>
                  <a:schemeClr val="bg1"/>
                </a:solidFill>
                <a:effectLst>
                  <a:outerShdw blurRad="50800" dist="38100" dir="2700000" algn="tl" rotWithShape="0">
                    <a:prstClr val="black">
                      <a:alpha val="40000"/>
                    </a:prstClr>
                  </a:outerShdw>
                </a:effectLst>
              </a:rPr>
              <a:t>Code : “Y166”</a:t>
            </a:r>
          </a:p>
        </p:txBody>
      </p:sp>
      <p:sp>
        <p:nvSpPr>
          <p:cNvPr id="12" name="Rectangle 11">
            <a:extLst>
              <a:ext uri="{FF2B5EF4-FFF2-40B4-BE49-F238E27FC236}">
                <a16:creationId xmlns:a16="http://schemas.microsoft.com/office/drawing/2014/main" id="{808DF271-DFBF-A140-9073-6B92A857794F}"/>
              </a:ext>
            </a:extLst>
          </p:cNvPr>
          <p:cNvSpPr/>
          <p:nvPr/>
        </p:nvSpPr>
        <p:spPr>
          <a:xfrm>
            <a:off x="7838512" y="5880903"/>
            <a:ext cx="599843" cy="523220"/>
          </a:xfrm>
          <a:prstGeom prst="rect">
            <a:avLst/>
          </a:prstGeom>
          <a:noFill/>
        </p:spPr>
        <p:txBody>
          <a:bodyPr wrap="none" lIns="91440" tIns="45720" rIns="91440" bIns="45720">
            <a:spAutoFit/>
          </a:bodyPr>
          <a:lstStyle/>
          <a:p>
            <a:pPr algn="ctr"/>
            <a:r>
              <a:rPr lang="en-GB" sz="2800" b="0" cap="none" spc="0" dirty="0">
                <a:ln w="0"/>
                <a:solidFill>
                  <a:schemeClr val="bg1"/>
                </a:solidFill>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a:t>
            </a:r>
          </a:p>
        </p:txBody>
      </p:sp>
      <p:sp>
        <p:nvSpPr>
          <p:cNvPr id="17" name="Parallelogram 16">
            <a:extLst>
              <a:ext uri="{FF2B5EF4-FFF2-40B4-BE49-F238E27FC236}">
                <a16:creationId xmlns:a16="http://schemas.microsoft.com/office/drawing/2014/main" id="{B5329E67-01EA-5D49-B05F-E50BE5535685}"/>
              </a:ext>
            </a:extLst>
          </p:cNvPr>
          <p:cNvSpPr/>
          <p:nvPr/>
        </p:nvSpPr>
        <p:spPr>
          <a:xfrm>
            <a:off x="8853605" y="6120734"/>
            <a:ext cx="1071073" cy="297822"/>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96A2662E-2587-1B41-98E1-2CE92658299E}"/>
              </a:ext>
            </a:extLst>
          </p:cNvPr>
          <p:cNvSpPr/>
          <p:nvPr/>
        </p:nvSpPr>
        <p:spPr>
          <a:xfrm>
            <a:off x="3768649" y="545531"/>
            <a:ext cx="5084956" cy="763837"/>
          </a:xfrm>
          <a:prstGeom prst="roundRect">
            <a:avLst/>
          </a:prstGeom>
          <a:gradFill>
            <a:gsLst>
              <a:gs pos="13000">
                <a:srgbClr val="FF0000"/>
              </a:gs>
              <a:gs pos="69000">
                <a:schemeClr val="accent2">
                  <a:lumMod val="97000"/>
                  <a:lumOff val="3000"/>
                </a:schemeClr>
              </a:gs>
              <a:gs pos="100000">
                <a:schemeClr val="accent2">
                  <a:lumMod val="60000"/>
                  <a:lumOff val="4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Mechanical </a:t>
            </a:r>
            <a:r>
              <a:rPr lang="en-US" sz="3200" b="1" dirty="0" err="1"/>
              <a:t>Soormas</a:t>
            </a:r>
            <a:r>
              <a:rPr lang="en-US" sz="3200" b="1" dirty="0"/>
              <a:t> </a:t>
            </a:r>
          </a:p>
        </p:txBody>
      </p:sp>
      <p:sp>
        <p:nvSpPr>
          <p:cNvPr id="18" name="TextBox 17">
            <a:extLst>
              <a:ext uri="{FF2B5EF4-FFF2-40B4-BE49-F238E27FC236}">
                <a16:creationId xmlns:a16="http://schemas.microsoft.com/office/drawing/2014/main" id="{547E30DB-8981-3F4D-BBC6-90F834462D00}"/>
              </a:ext>
            </a:extLst>
          </p:cNvPr>
          <p:cNvSpPr txBox="1"/>
          <p:nvPr/>
        </p:nvSpPr>
        <p:spPr>
          <a:xfrm>
            <a:off x="5223781" y="1492963"/>
            <a:ext cx="2984275" cy="4708981"/>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solidFill>
                  <a:schemeClr val="bg1"/>
                </a:solidFill>
              </a:rPr>
              <a:t>Pragya Srivastava</a:t>
            </a:r>
          </a:p>
          <a:p>
            <a:pPr marL="285750" indent="-285750">
              <a:buFont typeface="Courier New" panose="02070309020205020404" pitchFamily="49" charset="0"/>
              <a:buChar char="o"/>
            </a:pPr>
            <a:r>
              <a:rPr lang="en-US" sz="2000" dirty="0">
                <a:solidFill>
                  <a:schemeClr val="bg1"/>
                </a:solidFill>
              </a:rPr>
              <a:t>Last Bencher</a:t>
            </a:r>
          </a:p>
          <a:p>
            <a:pPr marL="285750" indent="-285750">
              <a:buFont typeface="Courier New" panose="02070309020205020404" pitchFamily="49" charset="0"/>
              <a:buChar char="o"/>
            </a:pPr>
            <a:r>
              <a:rPr lang="en-US" sz="2000" dirty="0" err="1">
                <a:solidFill>
                  <a:schemeClr val="bg1"/>
                </a:solidFill>
              </a:rPr>
              <a:t>Subir</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Piyush Mechanical</a:t>
            </a:r>
          </a:p>
          <a:p>
            <a:pPr marL="285750" indent="-285750">
              <a:buFont typeface="Courier New" panose="02070309020205020404" pitchFamily="49" charset="0"/>
              <a:buChar char="o"/>
            </a:pPr>
            <a:r>
              <a:rPr lang="en-US" sz="2000" dirty="0">
                <a:solidFill>
                  <a:schemeClr val="bg1"/>
                </a:solidFill>
              </a:rPr>
              <a:t>Lokesh </a:t>
            </a:r>
            <a:r>
              <a:rPr lang="en-US" sz="2000" dirty="0" err="1">
                <a:solidFill>
                  <a:schemeClr val="bg1"/>
                </a:solidFill>
              </a:rPr>
              <a:t>Varwan</a:t>
            </a:r>
            <a:endParaRPr lang="en-US" sz="2000" dirty="0">
              <a:solidFill>
                <a:schemeClr val="bg1"/>
              </a:solidFill>
            </a:endParaRPr>
          </a:p>
          <a:p>
            <a:pPr marL="285750" indent="-285750">
              <a:buFont typeface="Courier New" panose="02070309020205020404" pitchFamily="49" charset="0"/>
              <a:buChar char="o"/>
            </a:pPr>
            <a:r>
              <a:rPr lang="en-US" sz="2000" dirty="0" err="1">
                <a:solidFill>
                  <a:schemeClr val="bg1"/>
                </a:solidFill>
              </a:rPr>
              <a:t>Mr</a:t>
            </a:r>
            <a:r>
              <a:rPr lang="en-US" sz="2000" dirty="0">
                <a:solidFill>
                  <a:schemeClr val="bg1"/>
                </a:solidFill>
              </a:rPr>
              <a:t> </a:t>
            </a:r>
            <a:r>
              <a:rPr lang="en-US" sz="2000" dirty="0" err="1">
                <a:solidFill>
                  <a:schemeClr val="bg1"/>
                </a:solidFill>
              </a:rPr>
              <a:t>Dilip</a:t>
            </a:r>
            <a:r>
              <a:rPr lang="en-US" sz="2000" dirty="0">
                <a:solidFill>
                  <a:schemeClr val="bg1"/>
                </a:solidFill>
              </a:rPr>
              <a:t> Gupta</a:t>
            </a:r>
          </a:p>
          <a:p>
            <a:pPr marL="285750" indent="-285750">
              <a:buFont typeface="Courier New" panose="02070309020205020404" pitchFamily="49" charset="0"/>
              <a:buChar char="o"/>
            </a:pPr>
            <a:r>
              <a:rPr lang="en-US" sz="2000" dirty="0" err="1">
                <a:solidFill>
                  <a:schemeClr val="bg1"/>
                </a:solidFill>
              </a:rPr>
              <a:t>Amarjyoti</a:t>
            </a:r>
            <a:endParaRPr lang="en-US" sz="2000" dirty="0">
              <a:solidFill>
                <a:schemeClr val="bg1"/>
              </a:solidFill>
            </a:endParaRPr>
          </a:p>
          <a:p>
            <a:pPr marL="285750" indent="-285750">
              <a:buFont typeface="Courier New" panose="02070309020205020404" pitchFamily="49" charset="0"/>
              <a:buChar char="o"/>
            </a:pPr>
            <a:r>
              <a:rPr lang="en-US" sz="2000" dirty="0" err="1">
                <a:solidFill>
                  <a:schemeClr val="bg1"/>
                </a:solidFill>
              </a:rPr>
              <a:t>Ritick</a:t>
            </a:r>
            <a:r>
              <a:rPr lang="en-US" sz="2000" dirty="0">
                <a:solidFill>
                  <a:schemeClr val="bg1"/>
                </a:solidFill>
              </a:rPr>
              <a:t> </a:t>
            </a:r>
            <a:r>
              <a:rPr lang="en-US" sz="2000" dirty="0" err="1">
                <a:solidFill>
                  <a:schemeClr val="bg1"/>
                </a:solidFill>
              </a:rPr>
              <a:t>Konwar</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Ravi Raj</a:t>
            </a:r>
          </a:p>
          <a:p>
            <a:pPr marL="285750" indent="-285750">
              <a:buFont typeface="Courier New" panose="02070309020205020404" pitchFamily="49" charset="0"/>
              <a:buChar char="o"/>
            </a:pPr>
            <a:r>
              <a:rPr lang="en-US" sz="2000" dirty="0" err="1">
                <a:solidFill>
                  <a:schemeClr val="bg1"/>
                </a:solidFill>
              </a:rPr>
              <a:t>Anchal</a:t>
            </a:r>
            <a:r>
              <a:rPr lang="en-US" sz="2000" dirty="0">
                <a:solidFill>
                  <a:schemeClr val="bg1"/>
                </a:solidFill>
              </a:rPr>
              <a:t> Mishra</a:t>
            </a:r>
          </a:p>
          <a:p>
            <a:pPr marL="285750" indent="-285750">
              <a:buFont typeface="Courier New" panose="02070309020205020404" pitchFamily="49" charset="0"/>
              <a:buChar char="o"/>
            </a:pPr>
            <a:r>
              <a:rPr lang="en-US" sz="2000" dirty="0">
                <a:solidFill>
                  <a:schemeClr val="bg1"/>
                </a:solidFill>
              </a:rPr>
              <a:t>Yogi </a:t>
            </a:r>
            <a:r>
              <a:rPr lang="en-US" sz="2000" dirty="0" err="1">
                <a:solidFill>
                  <a:schemeClr val="bg1"/>
                </a:solidFill>
              </a:rPr>
              <a:t>Tomar</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MS D2E</a:t>
            </a:r>
          </a:p>
          <a:p>
            <a:pPr marL="285750" indent="-285750">
              <a:buFont typeface="Courier New" panose="02070309020205020404" pitchFamily="49" charset="0"/>
              <a:buChar char="o"/>
            </a:pPr>
            <a:r>
              <a:rPr lang="en-US" sz="2000" dirty="0">
                <a:solidFill>
                  <a:schemeClr val="bg1"/>
                </a:solidFill>
              </a:rPr>
              <a:t>Anuj </a:t>
            </a:r>
            <a:r>
              <a:rPr lang="en-US" sz="2000" dirty="0" err="1">
                <a:solidFill>
                  <a:schemeClr val="bg1"/>
                </a:solidFill>
              </a:rPr>
              <a:t>Kanoujiya</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Vijay Kumar</a:t>
            </a:r>
          </a:p>
          <a:p>
            <a:pPr marL="285750" indent="-285750">
              <a:buFont typeface="Courier New" panose="02070309020205020404" pitchFamily="49" charset="0"/>
              <a:buChar char="o"/>
            </a:pPr>
            <a:r>
              <a:rPr lang="en-US" sz="2000" dirty="0" err="1">
                <a:solidFill>
                  <a:schemeClr val="bg1"/>
                </a:solidFill>
              </a:rPr>
              <a:t>Nanadan</a:t>
            </a:r>
            <a:r>
              <a:rPr lang="en-US" sz="2000" dirty="0">
                <a:solidFill>
                  <a:schemeClr val="bg1"/>
                </a:solidFill>
              </a:rPr>
              <a:t> Mehta</a:t>
            </a:r>
          </a:p>
        </p:txBody>
      </p:sp>
      <p:pic>
        <p:nvPicPr>
          <p:cNvPr id="19" name="Picture 18">
            <a:extLst>
              <a:ext uri="{FF2B5EF4-FFF2-40B4-BE49-F238E27FC236}">
                <a16:creationId xmlns:a16="http://schemas.microsoft.com/office/drawing/2014/main" id="{31D26819-917C-524E-987C-40D04F7022E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462" b="89796" l="4651" r="90930">
                        <a14:foregroundMark x1="8140" y1="51577" x2="8140" y2="51577"/>
                        <a14:foregroundMark x1="4767" y1="56030" x2="4767" y2="56030"/>
                        <a14:foregroundMark x1="69186" y1="36178" x2="69186" y2="36178"/>
                        <a14:foregroundMark x1="29419" y1="29685" x2="29419" y2="29685"/>
                        <a14:foregroundMark x1="90930" y1="17996" x2="90930" y2="17996"/>
                        <a14:foregroundMark x1="43256" y1="68275" x2="43256" y2="68275"/>
                        <a14:foregroundMark x1="46395" y1="68089" x2="46395" y2="68089"/>
                        <a14:foregroundMark x1="49419" y1="69017" x2="49419" y2="69017"/>
                        <a14:foregroundMark x1="55814" y1="69573" x2="55814" y2="69573"/>
                        <a14:foregroundMark x1="64186" y1="67904" x2="64186" y2="67904"/>
                        <a14:foregroundMark x1="71279" y1="67904" x2="71279" y2="67904"/>
                        <a14:foregroundMark x1="78605" y1="68831" x2="78605" y2="68831"/>
                        <a14:foregroundMark x1="88023" y1="67532" x2="88023" y2="67532"/>
                      </a14:backgroundRemoval>
                    </a14:imgEffect>
                  </a14:imgLayer>
                </a14:imgProps>
              </a:ext>
            </a:extLst>
          </a:blip>
          <a:stretch>
            <a:fillRect/>
          </a:stretch>
        </p:blipFill>
        <p:spPr>
          <a:xfrm>
            <a:off x="8330334" y="5484295"/>
            <a:ext cx="1716622" cy="1075883"/>
          </a:xfrm>
          <a:prstGeom prst="rect">
            <a:avLst/>
          </a:prstGeom>
        </p:spPr>
      </p:pic>
      <p:sp>
        <p:nvSpPr>
          <p:cNvPr id="5" name="TextBox 4">
            <a:extLst>
              <a:ext uri="{FF2B5EF4-FFF2-40B4-BE49-F238E27FC236}">
                <a16:creationId xmlns:a16="http://schemas.microsoft.com/office/drawing/2014/main" id="{551B5C08-3CC0-5D50-2FA4-79E81B3BB7CF}"/>
              </a:ext>
            </a:extLst>
          </p:cNvPr>
          <p:cNvSpPr txBox="1"/>
          <p:nvPr/>
        </p:nvSpPr>
        <p:spPr>
          <a:xfrm>
            <a:off x="8677096" y="1413796"/>
            <a:ext cx="2984275" cy="4093428"/>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solidFill>
                  <a:schemeClr val="bg1"/>
                </a:solidFill>
              </a:rPr>
              <a:t>Amit Kumar</a:t>
            </a:r>
          </a:p>
          <a:p>
            <a:pPr marL="285750" indent="-285750">
              <a:buFont typeface="Courier New" panose="02070309020205020404" pitchFamily="49" charset="0"/>
              <a:buChar char="o"/>
            </a:pPr>
            <a:r>
              <a:rPr lang="en-US" sz="2000" dirty="0">
                <a:solidFill>
                  <a:schemeClr val="bg1"/>
                </a:solidFill>
              </a:rPr>
              <a:t>Sahil Kumar</a:t>
            </a:r>
          </a:p>
          <a:p>
            <a:pPr marL="285750" indent="-285750">
              <a:buFont typeface="Courier New" panose="02070309020205020404" pitchFamily="49" charset="0"/>
              <a:buChar char="o"/>
            </a:pPr>
            <a:r>
              <a:rPr lang="en-US" sz="2000" dirty="0">
                <a:solidFill>
                  <a:schemeClr val="bg1"/>
                </a:solidFill>
              </a:rPr>
              <a:t>Sandeep Kumar Jha</a:t>
            </a:r>
          </a:p>
          <a:p>
            <a:pPr marL="285750" indent="-285750">
              <a:buFont typeface="Courier New" panose="02070309020205020404" pitchFamily="49" charset="0"/>
              <a:buChar char="o"/>
            </a:pPr>
            <a:r>
              <a:rPr lang="en-US" sz="2000" dirty="0" err="1">
                <a:solidFill>
                  <a:schemeClr val="bg1"/>
                </a:solidFill>
              </a:rPr>
              <a:t>Eshika</a:t>
            </a:r>
            <a:r>
              <a:rPr lang="en-US" sz="2000" dirty="0">
                <a:solidFill>
                  <a:schemeClr val="bg1"/>
                </a:solidFill>
              </a:rPr>
              <a:t> </a:t>
            </a:r>
            <a:r>
              <a:rPr lang="en-US" sz="2000" dirty="0" err="1">
                <a:solidFill>
                  <a:schemeClr val="bg1"/>
                </a:solidFill>
              </a:rPr>
              <a:t>Rajak</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Nitin </a:t>
            </a:r>
            <a:r>
              <a:rPr lang="en-US" sz="2000" dirty="0" err="1">
                <a:solidFill>
                  <a:schemeClr val="bg1"/>
                </a:solidFill>
              </a:rPr>
              <a:t>Mandaokar</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Shivani Singh</a:t>
            </a:r>
          </a:p>
          <a:p>
            <a:pPr marL="285750" indent="-285750">
              <a:buFont typeface="Courier New" panose="02070309020205020404" pitchFamily="49" charset="0"/>
              <a:buChar char="o"/>
            </a:pPr>
            <a:r>
              <a:rPr lang="en-US" sz="2000" dirty="0">
                <a:solidFill>
                  <a:schemeClr val="bg1"/>
                </a:solidFill>
              </a:rPr>
              <a:t>Vishnu Vardhan</a:t>
            </a:r>
          </a:p>
          <a:p>
            <a:pPr marL="285750" indent="-285750">
              <a:buFont typeface="Courier New" panose="02070309020205020404" pitchFamily="49" charset="0"/>
              <a:buChar char="o"/>
            </a:pPr>
            <a:r>
              <a:rPr lang="en-US" sz="2000" dirty="0">
                <a:solidFill>
                  <a:schemeClr val="bg1"/>
                </a:solidFill>
              </a:rPr>
              <a:t>Ashutosh Kant</a:t>
            </a:r>
          </a:p>
          <a:p>
            <a:pPr marL="285750" indent="-285750">
              <a:buFont typeface="Courier New" panose="02070309020205020404" pitchFamily="49" charset="0"/>
              <a:buChar char="o"/>
            </a:pPr>
            <a:r>
              <a:rPr lang="en-US" sz="2000" dirty="0">
                <a:solidFill>
                  <a:schemeClr val="bg1"/>
                </a:solidFill>
              </a:rPr>
              <a:t>Kunal </a:t>
            </a:r>
            <a:r>
              <a:rPr lang="en-US" sz="2000" dirty="0" err="1">
                <a:solidFill>
                  <a:schemeClr val="bg1"/>
                </a:solidFill>
              </a:rPr>
              <a:t>Kisku</a:t>
            </a:r>
            <a:endParaRPr lang="en-US" sz="2000" dirty="0">
              <a:solidFill>
                <a:schemeClr val="bg1"/>
              </a:solidFill>
            </a:endParaRPr>
          </a:p>
          <a:p>
            <a:pPr marL="285750" indent="-285750">
              <a:buFont typeface="Courier New" panose="02070309020205020404" pitchFamily="49" charset="0"/>
              <a:buChar char="o"/>
            </a:pPr>
            <a:r>
              <a:rPr lang="en-US" sz="2000" dirty="0" err="1">
                <a:solidFill>
                  <a:schemeClr val="bg1"/>
                </a:solidFill>
              </a:rPr>
              <a:t>Lunavath</a:t>
            </a:r>
            <a:r>
              <a:rPr lang="en-US" sz="2000" dirty="0">
                <a:solidFill>
                  <a:schemeClr val="bg1"/>
                </a:solidFill>
              </a:rPr>
              <a:t> Rajesh</a:t>
            </a:r>
          </a:p>
          <a:p>
            <a:pPr marL="285750" indent="-285750">
              <a:buFont typeface="Courier New" panose="02070309020205020404" pitchFamily="49" charset="0"/>
              <a:buChar char="o"/>
            </a:pPr>
            <a:r>
              <a:rPr lang="en-US" sz="2000" dirty="0">
                <a:solidFill>
                  <a:schemeClr val="bg1"/>
                </a:solidFill>
              </a:rPr>
              <a:t>Ajay Kumar</a:t>
            </a:r>
          </a:p>
          <a:p>
            <a:pPr marL="285750" indent="-285750">
              <a:buFont typeface="Courier New" panose="02070309020205020404" pitchFamily="49" charset="0"/>
              <a:buChar char="o"/>
            </a:pPr>
            <a:r>
              <a:rPr lang="en-US" sz="2000" dirty="0">
                <a:solidFill>
                  <a:schemeClr val="bg1"/>
                </a:solidFill>
              </a:rPr>
              <a:t>Sonakshi </a:t>
            </a:r>
            <a:r>
              <a:rPr lang="en-US" sz="2000" dirty="0" err="1">
                <a:solidFill>
                  <a:schemeClr val="bg1"/>
                </a:solidFill>
              </a:rPr>
              <a:t>Pulast</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Entertainment Vlog</a:t>
            </a:r>
          </a:p>
        </p:txBody>
      </p:sp>
    </p:spTree>
    <p:extLst>
      <p:ext uri="{BB962C8B-B14F-4D97-AF65-F5344CB8AC3E}">
        <p14:creationId xmlns:p14="http://schemas.microsoft.com/office/powerpoint/2010/main" val="1041891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16" name="Picture 15">
            <a:extLst>
              <a:ext uri="{FF2B5EF4-FFF2-40B4-BE49-F238E27FC236}">
                <a16:creationId xmlns:a16="http://schemas.microsoft.com/office/drawing/2014/main" id="{23496173-A9EB-6B46-AB2E-B84DCF0E3D45}"/>
              </a:ext>
            </a:extLst>
          </p:cNvPr>
          <p:cNvPicPr>
            <a:picLocks noChangeAspect="1"/>
          </p:cNvPicPr>
          <p:nvPr/>
        </p:nvPicPr>
        <p:blipFill>
          <a:blip r:embed="rId3"/>
          <a:stretch>
            <a:fillRect/>
          </a:stretch>
        </p:blipFill>
        <p:spPr>
          <a:xfrm>
            <a:off x="-27214" y="0"/>
            <a:ext cx="12219214" cy="6842760"/>
          </a:xfrm>
          <a:prstGeom prst="rect">
            <a:avLst/>
          </a:prstGeom>
        </p:spPr>
      </p:pic>
      <p:sp>
        <p:nvSpPr>
          <p:cNvPr id="3" name="Rectangle 2">
            <a:extLst>
              <a:ext uri="{FF2B5EF4-FFF2-40B4-BE49-F238E27FC236}">
                <a16:creationId xmlns:a16="http://schemas.microsoft.com/office/drawing/2014/main" id="{1B943855-5D9F-4F58-9F33-E24DA6B9F152}"/>
              </a:ext>
            </a:extLst>
          </p:cNvPr>
          <p:cNvSpPr>
            <a:spLocks noChangeArrowheads="1"/>
          </p:cNvSpPr>
          <p:nvPr/>
        </p:nvSpPr>
        <p:spPr bwMode="auto">
          <a:xfrm>
            <a:off x="7701281" y="3360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6" name="Rectangle 4">
            <a:extLst>
              <a:ext uri="{FF2B5EF4-FFF2-40B4-BE49-F238E27FC236}">
                <a16:creationId xmlns:a16="http://schemas.microsoft.com/office/drawing/2014/main" id="{F039B638-FFE5-486B-A38F-4B76326B9D55}"/>
              </a:ext>
            </a:extLst>
          </p:cNvPr>
          <p:cNvSpPr>
            <a:spLocks noChangeArrowheads="1"/>
          </p:cNvSpPr>
          <p:nvPr/>
        </p:nvSpPr>
        <p:spPr bwMode="auto">
          <a:xfrm>
            <a:off x="7740227" y="389363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8" name="Rectangle 6">
            <a:extLst>
              <a:ext uri="{FF2B5EF4-FFF2-40B4-BE49-F238E27FC236}">
                <a16:creationId xmlns:a16="http://schemas.microsoft.com/office/drawing/2014/main" id="{D023083C-E348-46CD-8ECF-309F891E12A1}"/>
              </a:ext>
            </a:extLst>
          </p:cNvPr>
          <p:cNvSpPr>
            <a:spLocks noChangeArrowheads="1"/>
          </p:cNvSpPr>
          <p:nvPr/>
        </p:nvSpPr>
        <p:spPr bwMode="auto">
          <a:xfrm>
            <a:off x="7756738" y="4564192"/>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IN" sz="2400"/>
          </a:p>
        </p:txBody>
      </p:sp>
      <p:sp>
        <p:nvSpPr>
          <p:cNvPr id="15" name="Rectangle 3">
            <a:extLst>
              <a:ext uri="{FF2B5EF4-FFF2-40B4-BE49-F238E27FC236}">
                <a16:creationId xmlns:a16="http://schemas.microsoft.com/office/drawing/2014/main" id="{CE19DF27-5B16-43B3-A8C8-0A0C2B939C61}"/>
              </a:ext>
            </a:extLst>
          </p:cNvPr>
          <p:cNvSpPr>
            <a:spLocks noChangeArrowheads="1"/>
          </p:cNvSpPr>
          <p:nvPr/>
        </p:nvSpPr>
        <p:spPr bwMode="auto">
          <a:xfrm>
            <a:off x="958673" y="45656"/>
            <a:ext cx="11148923" cy="54347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38100">
            <a:solidFill>
              <a:schemeClr val="accent1">
                <a:lumMod val="60000"/>
                <a:lumOff val="40000"/>
              </a:schemeClr>
            </a:solidFill>
          </a:ln>
          <a:scene3d>
            <a:camera prst="orthographicFront"/>
            <a:lightRig rig="threePt" dir="t"/>
          </a:scene3d>
          <a:sp3d>
            <a:bevelT prst="angle"/>
          </a:sp3d>
        </p:spPr>
        <p:style>
          <a:lnRef idx="0">
            <a:scrgbClr r="0" g="0" b="0"/>
          </a:lnRef>
          <a:fillRef idx="0">
            <a:scrgbClr r="0" g="0" b="0"/>
          </a:fillRef>
          <a:effectRef idx="0">
            <a:scrgbClr r="0" g="0" b="0"/>
          </a:effectRef>
          <a:fontRef idx="minor">
            <a:schemeClr val="lt1"/>
          </a:fontRef>
        </p:style>
        <p:txBody>
          <a:bodyPr lIns="72552" tIns="36276" rIns="72552" bIns="36276"/>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buNone/>
            </a:pPr>
            <a:r>
              <a:rPr lang="en-IN" sz="2400" b="1" i="0" dirty="0">
                <a:solidFill>
                  <a:srgbClr val="F1F1F1"/>
                </a:solidFill>
                <a:effectLst/>
                <a:latin typeface="YouTube Sans"/>
              </a:rPr>
              <a:t>SSC JE Mechanical Previous Year Questions + Answers | Mechanical Engineering</a:t>
            </a:r>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CAC4A18F-9E1F-4F7F-A3C7-9B99799FFC9A}"/>
                  </a:ext>
                </a:extLst>
              </p14:cNvPr>
              <p14:cNvContentPartPr/>
              <p14:nvPr/>
            </p14:nvContentPartPr>
            <p14:xfrm>
              <a:off x="8312760" y="1042200"/>
              <a:ext cx="17280" cy="15840"/>
            </p14:xfrm>
          </p:contentPart>
        </mc:Choice>
        <mc:Fallback xmlns="">
          <p:pic>
            <p:nvPicPr>
              <p:cNvPr id="20" name="Ink 19">
                <a:extLst>
                  <a:ext uri="{FF2B5EF4-FFF2-40B4-BE49-F238E27FC236}">
                    <a16:creationId xmlns:a16="http://schemas.microsoft.com/office/drawing/2014/main" id="{CAC4A18F-9E1F-4F7F-A3C7-9B99799FFC9A}"/>
                  </a:ext>
                </a:extLst>
              </p:cNvPr>
              <p:cNvPicPr/>
              <p:nvPr/>
            </p:nvPicPr>
            <p:blipFill>
              <a:blip r:embed="rId5"/>
              <a:stretch>
                <a:fillRect/>
              </a:stretch>
            </p:blipFill>
            <p:spPr>
              <a:xfrm>
                <a:off x="8296920" y="978840"/>
                <a:ext cx="48600" cy="142560"/>
              </a:xfrm>
              <a:prstGeom prst="rect">
                <a:avLst/>
              </a:prstGeom>
            </p:spPr>
          </p:pic>
        </mc:Fallback>
      </mc:AlternateContent>
      <p:pic>
        <p:nvPicPr>
          <p:cNvPr id="4" name="Picture 3">
            <a:extLst>
              <a:ext uri="{FF2B5EF4-FFF2-40B4-BE49-F238E27FC236}">
                <a16:creationId xmlns:a16="http://schemas.microsoft.com/office/drawing/2014/main" id="{48C92295-D6F4-4D43-862E-FDB3B94957F6}"/>
              </a:ext>
            </a:extLst>
          </p:cNvPr>
          <p:cNvPicPr>
            <a:picLocks noChangeAspect="1"/>
          </p:cNvPicPr>
          <p:nvPr/>
        </p:nvPicPr>
        <p:blipFill rotWithShape="1">
          <a:blip r:embed="rId6"/>
          <a:srcRect l="10778" t="9926" r="13457" b="10596"/>
          <a:stretch/>
        </p:blipFill>
        <p:spPr>
          <a:xfrm>
            <a:off x="84404" y="61928"/>
            <a:ext cx="672327" cy="702015"/>
          </a:xfrm>
          <a:prstGeom prst="rect">
            <a:avLst/>
          </a:prstGeom>
        </p:spPr>
      </p:pic>
      <p:sp>
        <p:nvSpPr>
          <p:cNvPr id="9" name="Rectangle 8">
            <a:extLst>
              <a:ext uri="{FF2B5EF4-FFF2-40B4-BE49-F238E27FC236}">
                <a16:creationId xmlns:a16="http://schemas.microsoft.com/office/drawing/2014/main" id="{332F022D-4FEC-134A-83C7-14CC89B891C5}"/>
              </a:ext>
            </a:extLst>
          </p:cNvPr>
          <p:cNvSpPr/>
          <p:nvPr/>
        </p:nvSpPr>
        <p:spPr>
          <a:xfrm>
            <a:off x="9872663" y="5866470"/>
            <a:ext cx="2319337" cy="523220"/>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800" b="1" cap="none" spc="0" dirty="0">
                <a:ln/>
                <a:solidFill>
                  <a:schemeClr val="bg1"/>
                </a:solidFill>
                <a:effectLst>
                  <a:outerShdw blurRad="50800" dist="38100" dir="2700000" algn="tl" rotWithShape="0">
                    <a:prstClr val="black">
                      <a:alpha val="40000"/>
                    </a:prstClr>
                  </a:outerShdw>
                </a:effectLst>
              </a:rPr>
              <a:t>Code : “Y166”</a:t>
            </a:r>
          </a:p>
        </p:txBody>
      </p:sp>
      <p:sp>
        <p:nvSpPr>
          <p:cNvPr id="12" name="Rectangle 11">
            <a:extLst>
              <a:ext uri="{FF2B5EF4-FFF2-40B4-BE49-F238E27FC236}">
                <a16:creationId xmlns:a16="http://schemas.microsoft.com/office/drawing/2014/main" id="{808DF271-DFBF-A140-9073-6B92A857794F}"/>
              </a:ext>
            </a:extLst>
          </p:cNvPr>
          <p:cNvSpPr/>
          <p:nvPr/>
        </p:nvSpPr>
        <p:spPr>
          <a:xfrm>
            <a:off x="7838512" y="5880903"/>
            <a:ext cx="599843" cy="523220"/>
          </a:xfrm>
          <a:prstGeom prst="rect">
            <a:avLst/>
          </a:prstGeom>
          <a:noFill/>
        </p:spPr>
        <p:txBody>
          <a:bodyPr wrap="none" lIns="91440" tIns="45720" rIns="91440" bIns="45720">
            <a:spAutoFit/>
          </a:bodyPr>
          <a:lstStyle/>
          <a:p>
            <a:pPr algn="ctr"/>
            <a:r>
              <a:rPr lang="en-GB" sz="2800" b="0" cap="none" spc="0" dirty="0">
                <a:ln w="0"/>
                <a:solidFill>
                  <a:schemeClr val="bg1"/>
                </a:solidFill>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a:t>
            </a:r>
          </a:p>
        </p:txBody>
      </p:sp>
      <p:sp>
        <p:nvSpPr>
          <p:cNvPr id="17" name="Parallelogram 16">
            <a:extLst>
              <a:ext uri="{FF2B5EF4-FFF2-40B4-BE49-F238E27FC236}">
                <a16:creationId xmlns:a16="http://schemas.microsoft.com/office/drawing/2014/main" id="{B5329E67-01EA-5D49-B05F-E50BE5535685}"/>
              </a:ext>
            </a:extLst>
          </p:cNvPr>
          <p:cNvSpPr/>
          <p:nvPr/>
        </p:nvSpPr>
        <p:spPr>
          <a:xfrm>
            <a:off x="8853605" y="6120734"/>
            <a:ext cx="1071073" cy="297822"/>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96A2662E-2587-1B41-98E1-2CE92658299E}"/>
              </a:ext>
            </a:extLst>
          </p:cNvPr>
          <p:cNvSpPr/>
          <p:nvPr/>
        </p:nvSpPr>
        <p:spPr>
          <a:xfrm>
            <a:off x="3768649" y="545531"/>
            <a:ext cx="5084956" cy="763837"/>
          </a:xfrm>
          <a:prstGeom prst="roundRect">
            <a:avLst/>
          </a:prstGeom>
          <a:gradFill>
            <a:gsLst>
              <a:gs pos="13000">
                <a:srgbClr val="FF0000"/>
              </a:gs>
              <a:gs pos="69000">
                <a:schemeClr val="accent2">
                  <a:lumMod val="97000"/>
                  <a:lumOff val="3000"/>
                </a:schemeClr>
              </a:gs>
              <a:gs pos="100000">
                <a:schemeClr val="accent2">
                  <a:lumMod val="60000"/>
                  <a:lumOff val="4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Mechanical </a:t>
            </a:r>
            <a:r>
              <a:rPr lang="en-US" sz="3200" b="1" dirty="0" err="1"/>
              <a:t>Soormas</a:t>
            </a:r>
            <a:r>
              <a:rPr lang="en-US" sz="3200" b="1" dirty="0"/>
              <a:t> </a:t>
            </a:r>
          </a:p>
        </p:txBody>
      </p:sp>
      <p:sp>
        <p:nvSpPr>
          <p:cNvPr id="18" name="TextBox 17">
            <a:extLst>
              <a:ext uri="{FF2B5EF4-FFF2-40B4-BE49-F238E27FC236}">
                <a16:creationId xmlns:a16="http://schemas.microsoft.com/office/drawing/2014/main" id="{547E30DB-8981-3F4D-BBC6-90F834462D00}"/>
              </a:ext>
            </a:extLst>
          </p:cNvPr>
          <p:cNvSpPr txBox="1"/>
          <p:nvPr/>
        </p:nvSpPr>
        <p:spPr>
          <a:xfrm>
            <a:off x="5223781" y="1492963"/>
            <a:ext cx="2984275" cy="4708981"/>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a:solidFill>
                  <a:schemeClr val="bg1"/>
                </a:solidFill>
              </a:rPr>
              <a:t>Anup Kumar Sarkar</a:t>
            </a:r>
          </a:p>
          <a:p>
            <a:pPr marL="285750" indent="-285750">
              <a:buFont typeface="Courier New" panose="02070309020205020404" pitchFamily="49" charset="0"/>
              <a:buChar char="o"/>
            </a:pPr>
            <a:r>
              <a:rPr lang="en-US" sz="2000" dirty="0">
                <a:solidFill>
                  <a:schemeClr val="bg1"/>
                </a:solidFill>
              </a:rPr>
              <a:t>Rahul Kumar</a:t>
            </a:r>
          </a:p>
          <a:p>
            <a:pPr marL="285750" indent="-285750">
              <a:buFont typeface="Courier New" panose="02070309020205020404" pitchFamily="49" charset="0"/>
              <a:buChar char="o"/>
            </a:pPr>
            <a:r>
              <a:rPr lang="en-US" sz="2000" dirty="0">
                <a:solidFill>
                  <a:schemeClr val="bg1"/>
                </a:solidFill>
              </a:rPr>
              <a:t>Garima Shukla</a:t>
            </a:r>
          </a:p>
          <a:p>
            <a:pPr marL="285750" indent="-285750">
              <a:buFont typeface="Courier New" panose="02070309020205020404" pitchFamily="49" charset="0"/>
              <a:buChar char="o"/>
            </a:pPr>
            <a:r>
              <a:rPr lang="en-US" sz="2000" dirty="0">
                <a:solidFill>
                  <a:schemeClr val="bg1"/>
                </a:solidFill>
              </a:rPr>
              <a:t>Shiksha Aur Vikas</a:t>
            </a:r>
          </a:p>
          <a:p>
            <a:pPr marL="285750" indent="-285750">
              <a:buFont typeface="Courier New" panose="02070309020205020404" pitchFamily="49" charset="0"/>
              <a:buChar char="o"/>
            </a:pPr>
            <a:r>
              <a:rPr lang="en-US" sz="2000" dirty="0">
                <a:solidFill>
                  <a:schemeClr val="bg1"/>
                </a:solidFill>
              </a:rPr>
              <a:t>Raj Yadav</a:t>
            </a:r>
          </a:p>
          <a:p>
            <a:pPr marL="285750" indent="-285750">
              <a:buFont typeface="Courier New" panose="02070309020205020404" pitchFamily="49" charset="0"/>
              <a:buChar char="o"/>
            </a:pPr>
            <a:r>
              <a:rPr lang="en-US" sz="2000" dirty="0">
                <a:solidFill>
                  <a:schemeClr val="bg1"/>
                </a:solidFill>
              </a:rPr>
              <a:t>Vikas Dev Pandey</a:t>
            </a:r>
          </a:p>
          <a:p>
            <a:pPr marL="285750" indent="-285750">
              <a:buFont typeface="Courier New" panose="02070309020205020404" pitchFamily="49" charset="0"/>
              <a:buChar char="o"/>
            </a:pPr>
            <a:r>
              <a:rPr lang="en-US" sz="2000" dirty="0">
                <a:solidFill>
                  <a:schemeClr val="bg1"/>
                </a:solidFill>
              </a:rPr>
              <a:t>Yash </a:t>
            </a:r>
            <a:r>
              <a:rPr lang="en-US" sz="2000" dirty="0" err="1">
                <a:solidFill>
                  <a:schemeClr val="bg1"/>
                </a:solidFill>
              </a:rPr>
              <a:t>Menariya</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Rajat </a:t>
            </a:r>
            <a:r>
              <a:rPr lang="en-US" sz="2000" dirty="0" err="1">
                <a:solidFill>
                  <a:schemeClr val="bg1"/>
                </a:solidFill>
              </a:rPr>
              <a:t>Bobade</a:t>
            </a:r>
            <a:endParaRPr lang="en-US" sz="2000" dirty="0">
              <a:solidFill>
                <a:schemeClr val="bg1"/>
              </a:solidFill>
            </a:endParaRPr>
          </a:p>
          <a:p>
            <a:pPr marL="285750" indent="-285750">
              <a:buFont typeface="Courier New" panose="02070309020205020404" pitchFamily="49" charset="0"/>
              <a:buChar char="o"/>
            </a:pPr>
            <a:r>
              <a:rPr lang="en-US" sz="2000" dirty="0" err="1">
                <a:solidFill>
                  <a:schemeClr val="bg1"/>
                </a:solidFill>
              </a:rPr>
              <a:t>Manadeep</a:t>
            </a:r>
            <a:endParaRPr lang="en-US" sz="2000" dirty="0">
              <a:solidFill>
                <a:schemeClr val="bg1"/>
              </a:solidFill>
            </a:endParaRPr>
          </a:p>
          <a:p>
            <a:pPr marL="285750" indent="-285750">
              <a:buFont typeface="Courier New" panose="02070309020205020404" pitchFamily="49" charset="0"/>
              <a:buChar char="o"/>
            </a:pPr>
            <a:r>
              <a:rPr lang="en-US" sz="2000" dirty="0" err="1">
                <a:solidFill>
                  <a:schemeClr val="bg1"/>
                </a:solidFill>
              </a:rPr>
              <a:t>Kuldeet</a:t>
            </a:r>
            <a:r>
              <a:rPr lang="en-US" sz="2000" dirty="0">
                <a:solidFill>
                  <a:schemeClr val="bg1"/>
                </a:solidFill>
              </a:rPr>
              <a:t> Das</a:t>
            </a:r>
          </a:p>
          <a:p>
            <a:pPr marL="285750" indent="-285750">
              <a:buFont typeface="Courier New" panose="02070309020205020404" pitchFamily="49" charset="0"/>
              <a:buChar char="o"/>
            </a:pPr>
            <a:r>
              <a:rPr lang="en-US" sz="2000" dirty="0">
                <a:solidFill>
                  <a:schemeClr val="bg1"/>
                </a:solidFill>
              </a:rPr>
              <a:t>Rajesh </a:t>
            </a:r>
            <a:r>
              <a:rPr lang="en-US" sz="2000" dirty="0" err="1">
                <a:solidFill>
                  <a:schemeClr val="bg1"/>
                </a:solidFill>
              </a:rPr>
              <a:t>Rohila</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Deepak Yadav</a:t>
            </a:r>
          </a:p>
          <a:p>
            <a:pPr marL="285750" indent="-285750">
              <a:buFont typeface="Courier New" panose="02070309020205020404" pitchFamily="49" charset="0"/>
              <a:buChar char="o"/>
            </a:pPr>
            <a:r>
              <a:rPr lang="en-US" sz="2000" dirty="0">
                <a:solidFill>
                  <a:schemeClr val="bg1"/>
                </a:solidFill>
              </a:rPr>
              <a:t>Sky</a:t>
            </a:r>
          </a:p>
          <a:p>
            <a:pPr marL="285750" indent="-285750">
              <a:buFont typeface="Courier New" panose="02070309020205020404" pitchFamily="49" charset="0"/>
              <a:buChar char="o"/>
            </a:pPr>
            <a:r>
              <a:rPr lang="en-US" sz="2000" dirty="0">
                <a:solidFill>
                  <a:schemeClr val="bg1"/>
                </a:solidFill>
              </a:rPr>
              <a:t>Pawan Singh Rana</a:t>
            </a:r>
          </a:p>
          <a:p>
            <a:pPr marL="285750" indent="-285750">
              <a:buFont typeface="Courier New" panose="02070309020205020404" pitchFamily="49" charset="0"/>
              <a:buChar char="o"/>
            </a:pPr>
            <a:r>
              <a:rPr lang="en-US" sz="2000" dirty="0" err="1">
                <a:solidFill>
                  <a:schemeClr val="bg1"/>
                </a:solidFill>
              </a:rPr>
              <a:t>Ajaya</a:t>
            </a:r>
            <a:r>
              <a:rPr lang="en-US" sz="2000" dirty="0">
                <a:solidFill>
                  <a:schemeClr val="bg1"/>
                </a:solidFill>
              </a:rPr>
              <a:t> </a:t>
            </a:r>
            <a:r>
              <a:rPr lang="en-US" sz="2000" dirty="0" err="1">
                <a:solidFill>
                  <a:schemeClr val="bg1"/>
                </a:solidFill>
              </a:rPr>
              <a:t>Suna</a:t>
            </a:r>
            <a:endParaRPr lang="en-US" sz="2000" dirty="0">
              <a:solidFill>
                <a:schemeClr val="bg1"/>
              </a:solidFill>
            </a:endParaRPr>
          </a:p>
        </p:txBody>
      </p:sp>
      <p:pic>
        <p:nvPicPr>
          <p:cNvPr id="19" name="Picture 18">
            <a:extLst>
              <a:ext uri="{FF2B5EF4-FFF2-40B4-BE49-F238E27FC236}">
                <a16:creationId xmlns:a16="http://schemas.microsoft.com/office/drawing/2014/main" id="{31D26819-917C-524E-987C-40D04F7022E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462" b="89796" l="4651" r="90930">
                        <a14:foregroundMark x1="8140" y1="51577" x2="8140" y2="51577"/>
                        <a14:foregroundMark x1="4767" y1="56030" x2="4767" y2="56030"/>
                        <a14:foregroundMark x1="69186" y1="36178" x2="69186" y2="36178"/>
                        <a14:foregroundMark x1="29419" y1="29685" x2="29419" y2="29685"/>
                        <a14:foregroundMark x1="90930" y1="17996" x2="90930" y2="17996"/>
                        <a14:foregroundMark x1="43256" y1="68275" x2="43256" y2="68275"/>
                        <a14:foregroundMark x1="46395" y1="68089" x2="46395" y2="68089"/>
                        <a14:foregroundMark x1="49419" y1="69017" x2="49419" y2="69017"/>
                        <a14:foregroundMark x1="55814" y1="69573" x2="55814" y2="69573"/>
                        <a14:foregroundMark x1="64186" y1="67904" x2="64186" y2="67904"/>
                        <a14:foregroundMark x1="71279" y1="67904" x2="71279" y2="67904"/>
                        <a14:foregroundMark x1="78605" y1="68831" x2="78605" y2="68831"/>
                        <a14:foregroundMark x1="88023" y1="67532" x2="88023" y2="67532"/>
                      </a14:backgroundRemoval>
                    </a14:imgEffect>
                  </a14:imgLayer>
                </a14:imgProps>
              </a:ext>
            </a:extLst>
          </a:blip>
          <a:stretch>
            <a:fillRect/>
          </a:stretch>
        </p:blipFill>
        <p:spPr>
          <a:xfrm>
            <a:off x="8330334" y="5484295"/>
            <a:ext cx="1716622" cy="1075883"/>
          </a:xfrm>
          <a:prstGeom prst="rect">
            <a:avLst/>
          </a:prstGeom>
        </p:spPr>
      </p:pic>
      <p:sp>
        <p:nvSpPr>
          <p:cNvPr id="5" name="TextBox 4">
            <a:extLst>
              <a:ext uri="{FF2B5EF4-FFF2-40B4-BE49-F238E27FC236}">
                <a16:creationId xmlns:a16="http://schemas.microsoft.com/office/drawing/2014/main" id="{4CD6A2BF-374A-1BBE-2B32-FCD329E4470B}"/>
              </a:ext>
            </a:extLst>
          </p:cNvPr>
          <p:cNvSpPr txBox="1"/>
          <p:nvPr/>
        </p:nvSpPr>
        <p:spPr>
          <a:xfrm>
            <a:off x="8138433" y="1424516"/>
            <a:ext cx="2984275" cy="2246769"/>
          </a:xfrm>
          <a:prstGeom prst="rect">
            <a:avLst/>
          </a:prstGeom>
          <a:noFill/>
        </p:spPr>
        <p:txBody>
          <a:bodyPr wrap="square" rtlCol="0">
            <a:spAutoFit/>
          </a:bodyPr>
          <a:lstStyle/>
          <a:p>
            <a:pPr marL="285750" indent="-285750">
              <a:buFont typeface="Courier New" panose="02070309020205020404" pitchFamily="49" charset="0"/>
              <a:buChar char="o"/>
            </a:pPr>
            <a:r>
              <a:rPr lang="en-US" sz="2000" dirty="0" err="1">
                <a:solidFill>
                  <a:schemeClr val="bg1"/>
                </a:solidFill>
              </a:rPr>
              <a:t>Jannatul</a:t>
            </a:r>
            <a:r>
              <a:rPr lang="en-US" sz="2000" dirty="0">
                <a:solidFill>
                  <a:schemeClr val="bg1"/>
                </a:solidFill>
              </a:rPr>
              <a:t> Siddiqui</a:t>
            </a:r>
          </a:p>
          <a:p>
            <a:pPr marL="285750" indent="-285750">
              <a:buFont typeface="Courier New" panose="02070309020205020404" pitchFamily="49" charset="0"/>
              <a:buChar char="o"/>
            </a:pPr>
            <a:r>
              <a:rPr lang="en-US" sz="2000" dirty="0">
                <a:solidFill>
                  <a:schemeClr val="bg1"/>
                </a:solidFill>
              </a:rPr>
              <a:t>Abhishek Gupta</a:t>
            </a:r>
          </a:p>
          <a:p>
            <a:pPr marL="285750" indent="-285750">
              <a:buFont typeface="Courier New" panose="02070309020205020404" pitchFamily="49" charset="0"/>
              <a:buChar char="o"/>
            </a:pPr>
            <a:r>
              <a:rPr lang="en-US" sz="2000" dirty="0">
                <a:solidFill>
                  <a:schemeClr val="bg1"/>
                </a:solidFill>
              </a:rPr>
              <a:t>Pankaj </a:t>
            </a:r>
            <a:r>
              <a:rPr lang="en-US" sz="2000" dirty="0" err="1">
                <a:solidFill>
                  <a:schemeClr val="bg1"/>
                </a:solidFill>
              </a:rPr>
              <a:t>Mahato</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Anil Gola</a:t>
            </a:r>
          </a:p>
          <a:p>
            <a:pPr marL="285750" indent="-285750">
              <a:buFont typeface="Courier New" panose="02070309020205020404" pitchFamily="49" charset="0"/>
              <a:buChar char="o"/>
            </a:pPr>
            <a:r>
              <a:rPr lang="en-US" sz="2000" dirty="0" err="1">
                <a:solidFill>
                  <a:schemeClr val="bg1"/>
                </a:solidFill>
              </a:rPr>
              <a:t>Avadhesh</a:t>
            </a:r>
            <a:r>
              <a:rPr lang="en-US" sz="2000" dirty="0">
                <a:solidFill>
                  <a:schemeClr val="bg1"/>
                </a:solidFill>
              </a:rPr>
              <a:t> Yadav</a:t>
            </a:r>
          </a:p>
          <a:p>
            <a:pPr marL="285750" indent="-285750">
              <a:buFont typeface="Courier New" panose="02070309020205020404" pitchFamily="49" charset="0"/>
              <a:buChar char="o"/>
            </a:pPr>
            <a:r>
              <a:rPr lang="en-US" sz="2000" dirty="0">
                <a:solidFill>
                  <a:schemeClr val="bg1"/>
                </a:solidFill>
              </a:rPr>
              <a:t>Aman Kumar</a:t>
            </a:r>
          </a:p>
          <a:p>
            <a:pPr marL="285750" indent="-285750">
              <a:buFont typeface="Courier New" panose="02070309020205020404" pitchFamily="49" charset="0"/>
              <a:buChar char="o"/>
            </a:pPr>
            <a:r>
              <a:rPr lang="en-US" sz="2000" dirty="0">
                <a:solidFill>
                  <a:schemeClr val="bg1"/>
                </a:solidFill>
              </a:rPr>
              <a:t>Akhilesh Gupta</a:t>
            </a:r>
          </a:p>
        </p:txBody>
      </p:sp>
    </p:spTree>
    <p:extLst>
      <p:ext uri="{BB962C8B-B14F-4D97-AF65-F5344CB8AC3E}">
        <p14:creationId xmlns:p14="http://schemas.microsoft.com/office/powerpoint/2010/main" val="69725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TextBox 1">
            <a:extLst>
              <a:ext uri="{FF2B5EF4-FFF2-40B4-BE49-F238E27FC236}">
                <a16:creationId xmlns:a16="http://schemas.microsoft.com/office/drawing/2014/main" id="{17107867-126F-4911-B184-76A978DBBF34}"/>
              </a:ext>
            </a:extLst>
          </p:cNvPr>
          <p:cNvSpPr txBox="1"/>
          <p:nvPr/>
        </p:nvSpPr>
        <p:spPr>
          <a:xfrm>
            <a:off x="0" y="288272"/>
            <a:ext cx="9683827"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
        <p:nvSpPr>
          <p:cNvPr id="4" name="Rounded Rectangle 3">
            <a:extLst>
              <a:ext uri="{FF2B5EF4-FFF2-40B4-BE49-F238E27FC236}">
                <a16:creationId xmlns:a16="http://schemas.microsoft.com/office/drawing/2014/main" id="{0F6AFC78-8255-15EC-E7B1-4F32129C8948}"/>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10" name="3D Model 9" descr="Gold star">
                <a:extLst>
                  <a:ext uri="{FF2B5EF4-FFF2-40B4-BE49-F238E27FC236}">
                    <a16:creationId xmlns:a16="http://schemas.microsoft.com/office/drawing/2014/main" id="{EEB27FFA-011E-3FE9-1CC0-D7A77EE8393C}"/>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descr="Gold star">
                <a:extLst>
                  <a:ext uri="{FF2B5EF4-FFF2-40B4-BE49-F238E27FC236}">
                    <a16:creationId xmlns:a16="http://schemas.microsoft.com/office/drawing/2014/main" id="{EEB27FFA-011E-3FE9-1CC0-D7A77EE8393C}"/>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1" name="Rectangle 10">
            <a:extLst>
              <a:ext uri="{FF2B5EF4-FFF2-40B4-BE49-F238E27FC236}">
                <a16:creationId xmlns:a16="http://schemas.microsoft.com/office/drawing/2014/main" id="{FA583182-C8D9-B904-92D3-AFEC4BBBAF81}"/>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pic>
        <p:nvPicPr>
          <p:cNvPr id="1026" name="Picture 2" descr="Daily Motivational Quote | Motivational quotes, Daily motivational quotes,  Quotes">
            <a:extLst>
              <a:ext uri="{FF2B5EF4-FFF2-40B4-BE49-F238E27FC236}">
                <a16:creationId xmlns:a16="http://schemas.microsoft.com/office/drawing/2014/main" id="{58F05059-228F-1CDB-BBEA-CC4C03888D2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8182"/>
          <a:stretch/>
        </p:blipFill>
        <p:spPr bwMode="auto">
          <a:xfrm>
            <a:off x="4004586" y="724395"/>
            <a:ext cx="3859213" cy="561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22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3416320"/>
          </a:xfrm>
          <a:prstGeom prst="rect">
            <a:avLst/>
          </a:prstGeom>
          <a:noFill/>
        </p:spPr>
        <p:txBody>
          <a:bodyPr wrap="square">
            <a:spAutoFit/>
          </a:bodyPr>
          <a:lstStyle/>
          <a:p>
            <a:pPr marL="599002" indent="-599002" algn="just" defTabSz="599002">
              <a:buNone/>
            </a:pPr>
            <a:r>
              <a:rPr lang="en-US" sz="2400" dirty="0">
                <a:latin typeface="+mn-lt"/>
              </a:rPr>
              <a:t>Q. 	A system is taken from state A to state B along  two different paths 1 and 2. The heat absorbed  and work done by the system along these paths  are Q1 and Q2 and W1 and W2 respectively,  then! </a:t>
            </a:r>
          </a:p>
          <a:p>
            <a:pPr marL="598488" indent="26988" algn="just" defTabSz="599002">
              <a:buNone/>
            </a:pPr>
            <a:r>
              <a:rPr lang="en-US" sz="2400" dirty="0">
                <a:latin typeface="+mn-lt"/>
              </a:rPr>
              <a:t>A. Q1 = Q2 </a:t>
            </a:r>
          </a:p>
          <a:p>
            <a:pPr marL="598488" indent="26988" algn="just" defTabSz="599002">
              <a:buNone/>
            </a:pPr>
            <a:r>
              <a:rPr lang="en-US" sz="2400" dirty="0">
                <a:latin typeface="+mn-lt"/>
              </a:rPr>
              <a:t>B. W1 + Q1 = Q2 + W2 </a:t>
            </a:r>
          </a:p>
          <a:p>
            <a:pPr marL="598488" indent="26988" algn="just" defTabSz="599002">
              <a:buNone/>
            </a:pPr>
            <a:r>
              <a:rPr lang="en-US" sz="2400" dirty="0">
                <a:latin typeface="+mn-lt"/>
              </a:rPr>
              <a:t>C. W1 = W2 </a:t>
            </a:r>
          </a:p>
          <a:p>
            <a:pPr marL="598488" indent="26988" algn="just" defTabSz="599002">
              <a:buNone/>
            </a:pPr>
            <a:r>
              <a:rPr lang="en-US" sz="2400" dirty="0">
                <a:latin typeface="+mn-lt"/>
              </a:rPr>
              <a:t>D. Q1 – W1 = Q2 – W2</a:t>
            </a:r>
          </a:p>
          <a:p>
            <a:pPr marL="598488" indent="26988" algn="r" defTabSz="599002">
              <a:buNone/>
            </a:pPr>
            <a:r>
              <a:rPr lang="en-US" sz="2400" b="1" dirty="0">
                <a:latin typeface="+mn-lt"/>
              </a:rPr>
              <a:t>UKPSC AE 2012 Paper–II</a:t>
            </a:r>
            <a:endParaRPr lang="en-US" altLang="en-US" sz="2400" b="1" dirty="0">
              <a:solidFill>
                <a:schemeClr val="tx1">
                  <a:lumMod val="95000"/>
                  <a:lumOff val="5000"/>
                </a:schemeClr>
              </a:solidFill>
              <a:latin typeface="+mn-lt"/>
              <a:cs typeface="Calibri" panose="020F0502020204030204" pitchFamily="34" charset="0"/>
            </a:endParaRP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241078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2677656"/>
          </a:xfrm>
          <a:prstGeom prst="rect">
            <a:avLst/>
          </a:prstGeom>
          <a:noFill/>
        </p:spPr>
        <p:txBody>
          <a:bodyPr wrap="square">
            <a:spAutoFit/>
          </a:bodyPr>
          <a:lstStyle/>
          <a:p>
            <a:pPr marL="599002" indent="-599002" algn="just" defTabSz="599002">
              <a:buNone/>
            </a:pPr>
            <a:r>
              <a:rPr lang="en-US" sz="2400" dirty="0">
                <a:latin typeface="+mn-lt"/>
              </a:rPr>
              <a:t>Q. Which of the following devices complies with  the Clausius statement of the second law of  thermodynamics!? </a:t>
            </a:r>
          </a:p>
          <a:p>
            <a:pPr marL="598488" indent="-57150" algn="just" defTabSz="599002">
              <a:buNone/>
            </a:pPr>
            <a:r>
              <a:rPr lang="en-US" sz="2400" dirty="0">
                <a:latin typeface="+mn-lt"/>
              </a:rPr>
              <a:t>A. Closed-cycle gas turbine </a:t>
            </a:r>
          </a:p>
          <a:p>
            <a:pPr marL="598488" indent="-57150" algn="just" defTabSz="599002">
              <a:buNone/>
            </a:pPr>
            <a:r>
              <a:rPr lang="en-US" sz="2400" dirty="0">
                <a:latin typeface="+mn-lt"/>
              </a:rPr>
              <a:t>B. Internal combustion engine </a:t>
            </a:r>
          </a:p>
          <a:p>
            <a:pPr marL="598488" indent="-57150" algn="just" defTabSz="599002">
              <a:buNone/>
            </a:pPr>
            <a:r>
              <a:rPr lang="en-US" sz="2400" dirty="0">
                <a:latin typeface="+mn-lt"/>
              </a:rPr>
              <a:t>C. Steam power plant </a:t>
            </a:r>
          </a:p>
          <a:p>
            <a:pPr marL="598488" indent="-57150" algn="just" defTabSz="599002">
              <a:buNone/>
            </a:pPr>
            <a:r>
              <a:rPr lang="en-US" sz="2400" dirty="0">
                <a:latin typeface="+mn-lt"/>
              </a:rPr>
              <a:t>D. </a:t>
            </a:r>
            <a:r>
              <a:rPr lang="en-US" sz="2400" dirty="0"/>
              <a:t>Milk chilling plant</a:t>
            </a:r>
            <a:r>
              <a:rPr lang="en-US" sz="2400" dirty="0">
                <a:latin typeface="+mn-lt"/>
              </a:rPr>
              <a:t> </a:t>
            </a: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1929879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1EADA57-4C46-BC4F-B110-B0717462A1A1}"/>
              </a:ext>
            </a:extLst>
          </p:cNvPr>
          <p:cNvSpPr/>
          <p:nvPr/>
        </p:nvSpPr>
        <p:spPr>
          <a:xfrm>
            <a:off x="106556" y="798877"/>
            <a:ext cx="3001911" cy="441211"/>
          </a:xfrm>
          <a:prstGeom prst="rect">
            <a:avLst/>
          </a:prstGeom>
          <a:noFill/>
        </p:spPr>
        <p:txBody>
          <a:bodyPr wrap="none" lIns="91440" tIns="45720" rIns="91440" bIns="45720">
            <a:spAutoFit/>
          </a:bodyPr>
          <a:lstStyle/>
          <a:p>
            <a:pPr algn="ctr"/>
            <a:r>
              <a:rPr lang="en-US" sz="2267" dirty="0">
                <a:ln w="0"/>
                <a:effectLst>
                  <a:outerShdw blurRad="38100" dist="19050" dir="2700000" algn="tl" rotWithShape="0">
                    <a:schemeClr val="dk1">
                      <a:alpha val="40000"/>
                    </a:schemeClr>
                  </a:outerShdw>
                </a:effectLst>
              </a:rPr>
              <a:t>Mechanical Engineering</a:t>
            </a:r>
          </a:p>
        </p:txBody>
      </p:sp>
      <p:sp>
        <p:nvSpPr>
          <p:cNvPr id="8" name="Rectangle 7">
            <a:extLst>
              <a:ext uri="{FF2B5EF4-FFF2-40B4-BE49-F238E27FC236}">
                <a16:creationId xmlns:a16="http://schemas.microsoft.com/office/drawing/2014/main" id="{97CDA65A-F32D-1C47-9158-FF7984B15006}"/>
              </a:ext>
            </a:extLst>
          </p:cNvPr>
          <p:cNvSpPr/>
          <p:nvPr/>
        </p:nvSpPr>
        <p:spPr>
          <a:xfrm>
            <a:off x="-202492" y="1580229"/>
            <a:ext cx="3535600" cy="492443"/>
          </a:xfrm>
          <a:prstGeom prst="rect">
            <a:avLst/>
          </a:prstGeom>
          <a:noFill/>
          <a:ln w="38100">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600" b="1"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Use </a:t>
            </a:r>
            <a:r>
              <a:rPr lang="en-GB" sz="2600" b="1" cap="none" spc="0" dirty="0">
                <a:ln/>
                <a:effectLst>
                  <a:outerShdw blurRad="50800" dist="38100" dir="2700000" algn="tl" rotWithShape="0">
                    <a:prstClr val="black">
                      <a:alpha val="40000"/>
                    </a:prstClr>
                  </a:outerShdw>
                </a:effectLst>
                <a:highlight>
                  <a:srgbClr val="FFFF00"/>
                </a:highlight>
                <a:latin typeface="Britannic Bold" panose="020B0903060703020204" pitchFamily="34" charset="77"/>
              </a:rPr>
              <a:t>Code : “Y166”</a:t>
            </a:r>
          </a:p>
        </p:txBody>
      </p:sp>
      <p:sp>
        <p:nvSpPr>
          <p:cNvPr id="9" name="Rectangle 8">
            <a:extLst>
              <a:ext uri="{FF2B5EF4-FFF2-40B4-BE49-F238E27FC236}">
                <a16:creationId xmlns:a16="http://schemas.microsoft.com/office/drawing/2014/main" id="{1E54FA83-1C91-CC41-90CD-F6A49C809374}"/>
              </a:ext>
            </a:extLst>
          </p:cNvPr>
          <p:cNvSpPr/>
          <p:nvPr/>
        </p:nvSpPr>
        <p:spPr>
          <a:xfrm>
            <a:off x="0" y="1179669"/>
            <a:ext cx="3130616" cy="523220"/>
          </a:xfrm>
          <a:prstGeom prst="rect">
            <a:avLst/>
          </a:prstGeom>
          <a:noFill/>
        </p:spPr>
        <p:txBody>
          <a:bodyPr wrap="square" lIns="91440" tIns="45720" rIns="91440" bIns="45720">
            <a:spAutoFit/>
          </a:bodyPr>
          <a:lstStyle/>
          <a:p>
            <a:pPr algn="ctr"/>
            <a:r>
              <a:rPr lang="en-GB" sz="2800" b="0" cap="none" spc="0" dirty="0">
                <a:ln w="0"/>
                <a:effectLst>
                  <a:outerShdw blurRad="38100" dist="19050" dir="2700000" algn="tl" rotWithShape="0">
                    <a:schemeClr val="dk1">
                      <a:alpha val="40000"/>
                    </a:schemeClr>
                  </a:outerShdw>
                </a:effectLst>
                <a:latin typeface="Apple Chancery" panose="03020702040506060504" pitchFamily="66" charset="-79"/>
                <a:cs typeface="Apple Chancery" panose="03020702040506060504" pitchFamily="66" charset="-79"/>
              </a:rPr>
              <a:t>For 78% Discount</a:t>
            </a:r>
          </a:p>
        </p:txBody>
      </p:sp>
      <p:sp>
        <p:nvSpPr>
          <p:cNvPr id="2" name="Rounded Rectangle 1">
            <a:extLst>
              <a:ext uri="{FF2B5EF4-FFF2-40B4-BE49-F238E27FC236}">
                <a16:creationId xmlns:a16="http://schemas.microsoft.com/office/drawing/2014/main" id="{5DF7EB75-F648-582A-62C4-892B0B898751}"/>
              </a:ext>
            </a:extLst>
          </p:cNvPr>
          <p:cNvSpPr/>
          <p:nvPr/>
        </p:nvSpPr>
        <p:spPr>
          <a:xfrm>
            <a:off x="0" y="6335486"/>
            <a:ext cx="12190476" cy="522514"/>
          </a:xfrm>
          <a:prstGeom prst="roundRect">
            <a:avLst/>
          </a:prstGeom>
          <a:solidFill>
            <a:srgbClr val="A2F33A">
              <a:alpha val="6904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Join Our Paid Batch : </a:t>
            </a:r>
            <a:r>
              <a:rPr lang="en-US" sz="2400" dirty="0">
                <a:solidFill>
                  <a:schemeClr val="tx1"/>
                </a:solidFill>
                <a:hlinkClick r:id="rId3"/>
              </a:rPr>
              <a:t>SSC JE </a:t>
            </a:r>
            <a:r>
              <a:rPr lang="en-US" sz="2400" dirty="0">
                <a:solidFill>
                  <a:schemeClr val="tx1"/>
                </a:solidFill>
              </a:rPr>
              <a:t>Batch | </a:t>
            </a:r>
            <a:r>
              <a:rPr lang="en-US" sz="2400" dirty="0">
                <a:solidFill>
                  <a:schemeClr val="tx1"/>
                </a:solidFill>
                <a:hlinkClick r:id="rId4"/>
              </a:rPr>
              <a:t>Mahapack</a:t>
            </a:r>
            <a:r>
              <a:rPr lang="en-US" sz="2400" dirty="0">
                <a:solidFill>
                  <a:schemeClr val="tx1"/>
                </a:solidFill>
              </a:rPr>
              <a:t> Batch | Use Code </a:t>
            </a:r>
            <a:r>
              <a:rPr lang="en-US" sz="2400" dirty="0">
                <a:solidFill>
                  <a:srgbClr val="FF0000"/>
                </a:solidFill>
                <a:highlight>
                  <a:srgbClr val="FFFF00"/>
                </a:highlight>
              </a:rPr>
              <a:t>Y166</a:t>
            </a:r>
            <a:r>
              <a:rPr lang="en-US" sz="2400" dirty="0">
                <a:solidFill>
                  <a:schemeClr val="tx1"/>
                </a:solidFill>
                <a:highlight>
                  <a:srgbClr val="FFFF00"/>
                </a:highlight>
              </a:rPr>
              <a:t> </a:t>
            </a:r>
            <a:r>
              <a:rPr lang="en-US" sz="2400" dirty="0">
                <a:solidFill>
                  <a:schemeClr val="tx1"/>
                </a:solidFill>
              </a:rPr>
              <a:t>For 78% of Discount </a:t>
            </a:r>
          </a:p>
        </p:txBody>
      </p:sp>
      <mc:AlternateContent xmlns:mc="http://schemas.openxmlformats.org/markup-compatibility/2006">
        <mc:Choice xmlns:am3d="http://schemas.microsoft.com/office/drawing/2017/model3d" Requires="am3d">
          <p:graphicFrame>
            <p:nvGraphicFramePr>
              <p:cNvPr id="4" name="3D Model 3" descr="Gold star">
                <a:extLst>
                  <a:ext uri="{FF2B5EF4-FFF2-40B4-BE49-F238E27FC236}">
                    <a16:creationId xmlns:a16="http://schemas.microsoft.com/office/drawing/2014/main" id="{D9A380F6-99F9-A562-EAC3-A43FE107DC80}"/>
                  </a:ext>
                </a:extLst>
              </p:cNvPr>
              <p:cNvGraphicFramePr>
                <a:graphicFrameLocks noChangeAspect="1"/>
              </p:cNvGraphicFramePr>
              <p:nvPr/>
            </p:nvGraphicFramePr>
            <p:xfrm>
              <a:off x="9443113" y="3743822"/>
              <a:ext cx="2748887" cy="2623958"/>
            </p:xfrm>
            <a:graphic>
              <a:graphicData uri="http://schemas.microsoft.com/office/drawing/2017/model3d">
                <am3d:model3d r:embed="rId5">
                  <am3d:spPr>
                    <a:xfrm>
                      <a:off x="0" y="0"/>
                      <a:ext cx="2748887" cy="2623958"/>
                    </a:xfrm>
                    <a:prstGeom prst="rect">
                      <a:avLst/>
                    </a:prstGeom>
                  </am3d:spPr>
                  <am3d:camera>
                    <am3d:pos x="0" y="0" z="65611063"/>
                    <am3d:up dx="0" dy="36000000" dz="0"/>
                    <am3d:lookAt x="0" y="0" z="0"/>
                    <am3d:perspective fov="2700000"/>
                  </am3d:camera>
                  <am3d:trans>
                    <am3d:meterPerModelUnit n="8472002" d="1000000"/>
                    <am3d:preTrans dx="0" dy="-17181960" dz="0"/>
                    <am3d:scale>
                      <am3d:sx n="1000000" d="1000000"/>
                      <am3d:sy n="1000000" d="1000000"/>
                      <am3d:sz n="1000000" d="1000000"/>
                    </am3d:scale>
                    <am3d:rot ay="10800000"/>
                    <am3d:postTrans dx="0" dy="0" dz="0"/>
                  </am3d:trans>
                  <am3d:raster rName="Office3DRenderer" rVer="16.0.8326">
                    <am3d:blip r:embed="rId6"/>
                  </am3d:raster>
                  <am3d:objViewport viewportSz="39386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Gold star">
                <a:extLst>
                  <a:ext uri="{FF2B5EF4-FFF2-40B4-BE49-F238E27FC236}">
                    <a16:creationId xmlns:a16="http://schemas.microsoft.com/office/drawing/2014/main" id="{D9A380F6-99F9-A562-EAC3-A43FE107DC80}"/>
                  </a:ext>
                </a:extLst>
              </p:cNvPr>
              <p:cNvPicPr>
                <a:picLocks noGrp="1" noRot="1" noChangeAspect="1" noMove="1" noResize="1" noEditPoints="1" noAdjustHandles="1" noChangeArrowheads="1" noChangeShapeType="1" noCrop="1"/>
              </p:cNvPicPr>
              <p:nvPr/>
            </p:nvPicPr>
            <p:blipFill>
              <a:blip r:embed="rId6"/>
              <a:stretch>
                <a:fillRect/>
              </a:stretch>
            </p:blipFill>
            <p:spPr>
              <a:xfrm>
                <a:off x="9443113" y="3743822"/>
                <a:ext cx="2748887" cy="2623958"/>
              </a:xfrm>
              <a:prstGeom prst="rect">
                <a:avLst/>
              </a:prstGeom>
            </p:spPr>
          </p:pic>
        </mc:Fallback>
      </mc:AlternateContent>
      <p:sp>
        <p:nvSpPr>
          <p:cNvPr id="10" name="Rectangle 9">
            <a:extLst>
              <a:ext uri="{FF2B5EF4-FFF2-40B4-BE49-F238E27FC236}">
                <a16:creationId xmlns:a16="http://schemas.microsoft.com/office/drawing/2014/main" id="{BFA439D7-4619-698D-5DBC-CEB7537CF84A}"/>
              </a:ext>
            </a:extLst>
          </p:cNvPr>
          <p:cNvSpPr/>
          <p:nvPr/>
        </p:nvSpPr>
        <p:spPr>
          <a:xfrm>
            <a:off x="10007400" y="4697429"/>
            <a:ext cx="1722853" cy="1077218"/>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78% </a:t>
            </a:r>
            <a:r>
              <a:rPr lang="en-GB" sz="1600" dirty="0">
                <a:ln w="0"/>
                <a:effectLst>
                  <a:outerShdw blurRad="38100" dist="19050" dir="2700000" algn="tl" rotWithShape="0">
                    <a:schemeClr val="dk1">
                      <a:alpha val="40000"/>
                    </a:schemeClr>
                  </a:outerShdw>
                </a:effectLst>
              </a:rPr>
              <a:t>Discount</a:t>
            </a:r>
            <a:br>
              <a:rPr lang="en-GB" sz="3200" dirty="0">
                <a:ln w="0"/>
                <a:effectLst>
                  <a:outerShdw blurRad="38100" dist="19050" dir="2700000" algn="tl" rotWithShape="0">
                    <a:schemeClr val="dk1">
                      <a:alpha val="40000"/>
                    </a:schemeClr>
                  </a:outerShdw>
                </a:effectLst>
              </a:rPr>
            </a:br>
            <a:r>
              <a:rPr lang="en-GB" sz="3200" b="1" dirty="0">
                <a:ln w="0"/>
                <a:effectLst>
                  <a:outerShdw blurRad="38100" dist="19050" dir="2700000" algn="tl" rotWithShape="0">
                    <a:schemeClr val="dk1">
                      <a:alpha val="40000"/>
                    </a:schemeClr>
                  </a:outerShdw>
                </a:effectLst>
              </a:rPr>
              <a:t>Y166</a:t>
            </a:r>
            <a:endParaRPr lang="en-GB" sz="3200" b="1"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6ECDD579-D197-432C-1734-AFD2D37E6742}"/>
              </a:ext>
            </a:extLst>
          </p:cNvPr>
          <p:cNvSpPr txBox="1"/>
          <p:nvPr/>
        </p:nvSpPr>
        <p:spPr>
          <a:xfrm>
            <a:off x="4366517" y="831914"/>
            <a:ext cx="7492429" cy="3046988"/>
          </a:xfrm>
          <a:prstGeom prst="rect">
            <a:avLst/>
          </a:prstGeom>
          <a:noFill/>
        </p:spPr>
        <p:txBody>
          <a:bodyPr wrap="square">
            <a:spAutoFit/>
          </a:bodyPr>
          <a:lstStyle/>
          <a:p>
            <a:pPr marL="599002" indent="-599002" algn="just" defTabSz="599002">
              <a:buNone/>
            </a:pPr>
            <a:r>
              <a:rPr lang="en-US" sz="2400" dirty="0">
                <a:latin typeface="+mn-lt"/>
              </a:rPr>
              <a:t>Q. The area of a p-v diagram for a Carnot cycle  represents_ </a:t>
            </a:r>
          </a:p>
          <a:p>
            <a:pPr marL="598488" indent="-57150" algn="just" defTabSz="599002">
              <a:buNone/>
            </a:pPr>
            <a:r>
              <a:rPr lang="en-US" sz="2400" dirty="0">
                <a:latin typeface="+mn-lt"/>
              </a:rPr>
              <a:t>A. Heat supplied </a:t>
            </a:r>
          </a:p>
          <a:p>
            <a:pPr marL="598488" indent="-57150" algn="just" defTabSz="599002">
              <a:buNone/>
            </a:pPr>
            <a:r>
              <a:rPr lang="en-US" sz="2400" dirty="0">
                <a:latin typeface="+mn-lt"/>
              </a:rPr>
              <a:t>B. Heat rejected </a:t>
            </a:r>
          </a:p>
          <a:p>
            <a:pPr marL="598488" indent="-57150" algn="just" defTabSz="599002">
              <a:buNone/>
            </a:pPr>
            <a:r>
              <a:rPr lang="en-US" sz="2400" dirty="0">
                <a:latin typeface="+mn-lt"/>
              </a:rPr>
              <a:t>C. Work done </a:t>
            </a:r>
          </a:p>
          <a:p>
            <a:pPr marL="598488" indent="-57150" algn="just" defTabSz="599002">
              <a:buNone/>
            </a:pPr>
            <a:r>
              <a:rPr lang="en-US" sz="2400" dirty="0">
                <a:latin typeface="+mn-lt"/>
              </a:rPr>
              <a:t>D. Temperature drop </a:t>
            </a:r>
          </a:p>
          <a:p>
            <a:pPr marL="598488" indent="-57150" algn="r" defTabSz="599002">
              <a:buNone/>
            </a:pPr>
            <a:r>
              <a:rPr lang="en-US" sz="2400" b="1" dirty="0">
                <a:latin typeface="+mn-lt"/>
              </a:rPr>
              <a:t>UPPSC AE 12.04.2016 Paper-II </a:t>
            </a:r>
          </a:p>
          <a:p>
            <a:pPr marL="598488" indent="-57150" algn="r" defTabSz="599002">
              <a:buNone/>
            </a:pPr>
            <a:r>
              <a:rPr lang="en-US" sz="2400" b="1" dirty="0">
                <a:latin typeface="+mn-lt"/>
              </a:rPr>
              <a:t>TPSC AE 2015</a:t>
            </a:r>
            <a:endParaRPr lang="en-US" altLang="en-US" sz="2400" b="1" dirty="0">
              <a:solidFill>
                <a:schemeClr val="tx1">
                  <a:lumMod val="95000"/>
                  <a:lumOff val="5000"/>
                </a:schemeClr>
              </a:solidFill>
              <a:latin typeface="+mn-lt"/>
              <a:cs typeface="Calibri" panose="020F0502020204030204" pitchFamily="34" charset="0"/>
            </a:endParaRPr>
          </a:p>
        </p:txBody>
      </p:sp>
      <p:sp>
        <p:nvSpPr>
          <p:cNvPr id="3" name="TextBox 2">
            <a:extLst>
              <a:ext uri="{FF2B5EF4-FFF2-40B4-BE49-F238E27FC236}">
                <a16:creationId xmlns:a16="http://schemas.microsoft.com/office/drawing/2014/main" id="{65F44757-D9C7-69EF-E39F-7A3E3E9B2E81}"/>
              </a:ext>
            </a:extLst>
          </p:cNvPr>
          <p:cNvSpPr txBox="1"/>
          <p:nvPr/>
        </p:nvSpPr>
        <p:spPr>
          <a:xfrm>
            <a:off x="106556" y="311730"/>
            <a:ext cx="9431144" cy="400110"/>
          </a:xfrm>
          <a:prstGeom prst="rect">
            <a:avLst/>
          </a:prstGeom>
          <a:noFill/>
        </p:spPr>
        <p:txBody>
          <a:bodyPr wrap="square">
            <a:spAutoFit/>
          </a:bodyPr>
          <a:lstStyle/>
          <a:p>
            <a:pPr algn="l"/>
            <a:r>
              <a:rPr lang="en-IN" sz="2000" b="1" i="0" dirty="0">
                <a:solidFill>
                  <a:srgbClr val="F1F1F1"/>
                </a:solidFill>
                <a:effectLst/>
                <a:latin typeface="YouTube Sans"/>
              </a:rPr>
              <a:t>SSC JE Mechanical Previous Year Questions + Answers | Mechanical Engineering</a:t>
            </a:r>
          </a:p>
        </p:txBody>
      </p:sp>
    </p:spTree>
    <p:extLst>
      <p:ext uri="{BB962C8B-B14F-4D97-AF65-F5344CB8AC3E}">
        <p14:creationId xmlns:p14="http://schemas.microsoft.com/office/powerpoint/2010/main" val="3134400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2313</Words>
  <Application>Microsoft Macintosh PowerPoint</Application>
  <PresentationFormat>Widescreen</PresentationFormat>
  <Paragraphs>337</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Apple Chancery</vt:lpstr>
      <vt:lpstr>Arial</vt:lpstr>
      <vt:lpstr>Britannic Bold</vt:lpstr>
      <vt:lpstr>Calibri</vt:lpstr>
      <vt:lpstr>Calibri Light</vt:lpstr>
      <vt:lpstr>Courier New</vt:lpstr>
      <vt:lpstr>YouTube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User111116390</dc:creator>
  <cp:lastModifiedBy>User111116390</cp:lastModifiedBy>
  <cp:revision>1</cp:revision>
  <dcterms:created xsi:type="dcterms:W3CDTF">2023-04-20T08:16:27Z</dcterms:created>
  <dcterms:modified xsi:type="dcterms:W3CDTF">2023-04-20T08:38:16Z</dcterms:modified>
</cp:coreProperties>
</file>