
<file path=[Content_Types].xml><?xml version="1.0" encoding="utf-8"?>
<Types xmlns="http://schemas.openxmlformats.org/package/2006/content-types">
  <Default Extension="bin" ContentType="application/vnd.openxmlformats-officedocument.oleObject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7232" r:id="rId2"/>
    <p:sldId id="5904" r:id="rId3"/>
    <p:sldId id="6704" r:id="rId4"/>
    <p:sldId id="6381" r:id="rId5"/>
    <p:sldId id="2050" r:id="rId6"/>
    <p:sldId id="6357" r:id="rId7"/>
    <p:sldId id="6705" r:id="rId8"/>
    <p:sldId id="6706" r:id="rId9"/>
    <p:sldId id="6707" r:id="rId10"/>
    <p:sldId id="6708" r:id="rId11"/>
    <p:sldId id="6709" r:id="rId12"/>
    <p:sldId id="6711" r:id="rId13"/>
    <p:sldId id="6712" r:id="rId14"/>
    <p:sldId id="6713" r:id="rId15"/>
    <p:sldId id="6714" r:id="rId16"/>
    <p:sldId id="6715" r:id="rId17"/>
    <p:sldId id="6716" r:id="rId18"/>
    <p:sldId id="6717" r:id="rId19"/>
    <p:sldId id="6718" r:id="rId20"/>
    <p:sldId id="6719" r:id="rId21"/>
    <p:sldId id="6720" r:id="rId22"/>
    <p:sldId id="6721" r:id="rId23"/>
    <p:sldId id="6722" r:id="rId24"/>
    <p:sldId id="6723" r:id="rId25"/>
    <p:sldId id="6724" r:id="rId26"/>
    <p:sldId id="6725" r:id="rId27"/>
    <p:sldId id="6726" r:id="rId28"/>
    <p:sldId id="6727" r:id="rId29"/>
    <p:sldId id="6728" r:id="rId30"/>
    <p:sldId id="6729" r:id="rId31"/>
    <p:sldId id="6730" r:id="rId32"/>
    <p:sldId id="6731" r:id="rId33"/>
    <p:sldId id="6732" r:id="rId34"/>
    <p:sldId id="6733" r:id="rId35"/>
    <p:sldId id="6734" r:id="rId36"/>
    <p:sldId id="6735" r:id="rId37"/>
    <p:sldId id="6736" r:id="rId38"/>
    <p:sldId id="6737" r:id="rId39"/>
    <p:sldId id="6738" r:id="rId40"/>
    <p:sldId id="6739" r:id="rId41"/>
    <p:sldId id="6740" r:id="rId42"/>
    <p:sldId id="6741" r:id="rId43"/>
    <p:sldId id="671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82"/>
    <p:restoredTop sz="96197"/>
  </p:normalViewPr>
  <p:slideViewPr>
    <p:cSldViewPr snapToGrid="0">
      <p:cViewPr varScale="1">
        <p:scale>
          <a:sx n="83" d="100"/>
          <a:sy n="83" d="100"/>
        </p:scale>
        <p:origin x="208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EAEFB-BFAF-3349-B583-910D196CF9A7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E6F7-DDEB-DB43-A993-594EB3283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6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4EE6E-3D00-7A35-B033-67F9BED5D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993A5-9C80-568B-F562-336DF649C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EBF0D-D6A7-B95C-2FDC-3968B155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36CFA-06C5-ED0F-F8C6-41DFEB6A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25DAE-1084-DDA4-8212-DB0CB25A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5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7ADB-C41B-389D-9F28-6249E6326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1FD34-620B-AE43-753A-2493B040A8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32D52-F9AB-5B02-A4CA-22B4F4A1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D2B9F-CEA9-784A-3DEB-AFF5BD7E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CB0F9-745D-0C46-1EA7-8B008A7EB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47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FB6409-BC9A-152A-12AB-DA78F5A88D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616BCA-F0F2-F088-4C67-1B2254FE4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8B6B3-983B-CF96-8B79-391D45081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6DEA3-77CC-F867-3EA6-B1D8820D9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86ED8-AA04-EBC2-35C1-5AA1FE0C1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CE22-9CDA-407C-DEFA-939166F8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C9043-2234-FD50-A26E-AD7596886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B7DF8-552C-F906-9F44-78F3E455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CBD83-C0D0-8C75-DD12-308325AC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ACF09-D3EC-06B1-7104-DF236F60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6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69FE7-468F-9EB2-231C-FCED386F9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275FA-7918-E3F4-E31A-4793E6706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6E18F-F588-3BE7-9F69-2DE233E9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6D95F-85B5-48D5-C772-8C15F4CF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30D80-758B-B0CA-DE92-B780E7CC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2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894A2-3B19-15A7-2F9C-9418DC586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2244-7231-A327-A771-8520D3B25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69C904-DA1C-6D91-DEA7-CEF8B6DF7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AD99D-F9A0-1073-B019-00641A4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3B3A3-71F0-84C7-9718-7918AA845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78450-FC38-8D0F-0F76-E35C3A7E6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1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FBB0-4789-50D4-BDAD-6F9223E5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B4EA9E-9378-E07F-7FD1-E9FCFE7CD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6641E-D5F1-CC74-F31E-90746282B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351004-1735-CCBA-D293-5784158B6C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4F804-A018-67D8-DC6E-D10D8EBA3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3E5A4E-CC63-A44A-207C-EB9B7671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857F28-E740-A49F-521C-156513D6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A191D4-FD09-441E-73BB-AEC7C5A9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2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3F8E-1F8C-502D-CBE0-FABDCD98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5058C-001B-2488-8167-8C10414CD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19488-DBA1-FAC5-E5B4-145BD3168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C4AF0-8AA8-91B7-5008-ECA60F5E6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1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08D3C5-190F-F331-1283-83F4A6B03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B5C5A3-E899-C2D3-BC1F-6F636978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9F4E94-BD2B-5907-B8F6-6BB81D71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14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93A19-4BC1-7E19-1D90-C90FD1A2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41B9-0D8F-9900-1610-6E6F5CBDD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792A2F-3B7C-A72C-7D8C-817AD1512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173AC8-02DD-17A9-CE63-DF3694D1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A54EE-EC09-0A67-D2B5-39D8EA17C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A007B-3401-F97C-5330-E1A8EE7A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3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223A-97C0-1814-B748-F1C05D688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38EA0-32D6-752B-B7FB-01B5DBF09E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561B-C5A6-009E-AFE4-9863CF8F3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563A5E-4EC3-29B9-A1EF-E357EC02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E23C25-FB74-DA3D-D8F7-B81B2D32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33C840-DD89-4032-4674-7954D0A8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E73311-35FE-BAE0-F9E8-A95975D2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5AF24-7A56-D00E-78DA-53DA29FA0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CDC9E-1E11-755F-4111-2C489CA5A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B84A3-B476-9E42-ABBA-E9A1751A529E}" type="datetimeFigureOut">
              <a:rPr lang="en-US" smtClean="0"/>
              <a:t>5/12/23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CB891-F16C-803F-855C-DE3BAFBF5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FBEA5-85BA-5942-532F-50B820B58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E327A-00DC-0B4B-8C09-4689AA474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17/06/relationships/model3d" Target="../media/model3d1.glb"/><Relationship Id="rId4" Type="http://schemas.openxmlformats.org/officeDocument/2006/relationships/hyperlink" Target="https://www.adda247.com/engineering-maha-pack-exam-k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3.wmf"/><Relationship Id="rId3" Type="http://schemas.openxmlformats.org/officeDocument/2006/relationships/hyperlink" Target="https://www.adda247.com/engineering-maha-pack-exam-kit" TargetMode="External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4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3.bin"/><Relationship Id="rId4" Type="http://schemas.microsoft.com/office/2017/06/relationships/model3d" Target="../media/model3d1.glb"/><Relationship Id="rId9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hyperlink" Target="https://www.adda247.com/engineering-maha-pack-exam-kit" TargetMode="External"/><Relationship Id="rId7" Type="http://schemas.openxmlformats.org/officeDocument/2006/relationships/image" Target="../media/image15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.png"/><Relationship Id="rId4" Type="http://schemas.microsoft.com/office/2017/06/relationships/model3d" Target="../media/model3d1.glb"/><Relationship Id="rId9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0.wmf"/><Relationship Id="rId3" Type="http://schemas.openxmlformats.org/officeDocument/2006/relationships/hyperlink" Target="https://www.adda247.com/engineering-maha-pack-exam-kit" TargetMode="External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0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9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9.bin"/><Relationship Id="rId4" Type="http://schemas.microsoft.com/office/2017/06/relationships/model3d" Target="../media/model3d1.glb"/><Relationship Id="rId9" Type="http://schemas.openxmlformats.org/officeDocument/2006/relationships/image" Target="../media/image1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4.wmf"/><Relationship Id="rId3" Type="http://schemas.openxmlformats.org/officeDocument/2006/relationships/hyperlink" Target="https://www.adda247.com/engineering-maha-pack-exam-kit" TargetMode="Externa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4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3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3.bin"/><Relationship Id="rId4" Type="http://schemas.microsoft.com/office/2017/06/relationships/model3d" Target="../media/model3d1.glb"/><Relationship Id="rId9" Type="http://schemas.openxmlformats.org/officeDocument/2006/relationships/image" Target="../media/image22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ssc-je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da247.com/engineering-maha-pack-exam-k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17/06/relationships/model3d" Target="../media/model3d1.glb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DF7EB75-F648-582A-62C4-892B0B898751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5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6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" name="3D Model 3" descr="Gold star">
                <a:extLst>
                  <a:ext uri="{FF2B5EF4-FFF2-40B4-BE49-F238E27FC236}">
                    <a16:creationId xmlns:a16="http://schemas.microsoft.com/office/drawing/2014/main" id="{D9A380F6-99F9-A562-EAC3-A43FE107DC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FA439D7-4619-698D-5DBC-CEB7537CF84A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CDD579-D197-432C-1734-AFD2D37E6742}"/>
              </a:ext>
            </a:extLst>
          </p:cNvPr>
          <p:cNvSpPr txBox="1"/>
          <p:nvPr/>
        </p:nvSpPr>
        <p:spPr>
          <a:xfrm>
            <a:off x="4366517" y="831914"/>
            <a:ext cx="74924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Q.Which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following is reason of irreversibility!?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Lack of equilibrium during the process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involvement of dissipative effects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None of the above</a:t>
            </a:r>
          </a:p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both a &amp;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44757-D9C7-69EF-E39F-7A3E3E9B2E81}"/>
              </a:ext>
            </a:extLst>
          </p:cNvPr>
          <p:cNvSpPr txBox="1"/>
          <p:nvPr/>
        </p:nvSpPr>
        <p:spPr>
          <a:xfrm>
            <a:off x="106556" y="311730"/>
            <a:ext cx="94311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pic>
        <p:nvPicPr>
          <p:cNvPr id="12" name="Picture 11" descr="A person standing in front of a poster&#10;&#10;Description automatically generated with low confidence">
            <a:extLst>
              <a:ext uri="{FF2B5EF4-FFF2-40B4-BE49-F238E27FC236}">
                <a16:creationId xmlns:a16="http://schemas.microsoft.com/office/drawing/2014/main" id="{5B2CBBD8-34D9-386D-47C6-4CCBEE05BC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3FC83C-2EB7-CC61-C54E-2B2533AF219E}"/>
              </a:ext>
            </a:extLst>
          </p:cNvPr>
          <p:cNvSpPr/>
          <p:nvPr/>
        </p:nvSpPr>
        <p:spPr>
          <a:xfrm>
            <a:off x="3333108" y="5455227"/>
            <a:ext cx="553092" cy="644237"/>
          </a:xfrm>
          <a:prstGeom prst="rect">
            <a:avLst/>
          </a:prstGeom>
          <a:solidFill>
            <a:srgbClr val="001529"/>
          </a:solidFill>
          <a:ln>
            <a:solidFill>
              <a:srgbClr val="0015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D6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371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work requirement for a reciprocating compressor is minimum when compression process is.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Isothermal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Isentropic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Polytropic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Adiabatic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337041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	Performance of boiler is measured by !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Amount of 'Mater supported per hour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Steam produced in kg per kg of fuel burnt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Steam produced in kg/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719138" indent="0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of above</a:t>
            </a:r>
          </a:p>
        </p:txBody>
      </p:sp>
    </p:spTree>
    <p:extLst>
      <p:ext uri="{BB962C8B-B14F-4D97-AF65-F5344CB8AC3E}">
        <p14:creationId xmlns:p14="http://schemas.microsoft.com/office/powerpoint/2010/main" val="1073138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discharge coefficient of a standard venturi meter can be expressed in general as C</a:t>
            </a:r>
            <a:r>
              <a:rPr lang="en-IN" sz="2400" baseline="-25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IN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fn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(Re)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IN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fn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IN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fn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IN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.β)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A constant for all Re and β </a:t>
            </a:r>
          </a:p>
        </p:txBody>
      </p:sp>
    </p:spTree>
    <p:extLst>
      <p:ext uri="{BB962C8B-B14F-4D97-AF65-F5344CB8AC3E}">
        <p14:creationId xmlns:p14="http://schemas.microsoft.com/office/powerpoint/2010/main" val="63826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A tapered draft tube as compared to a cylindrical draft tube!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Prevents cavitation even under </a:t>
            </a:r>
            <a:r>
              <a:rPr lang="en-IN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rece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discharge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Prevents hammer blow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Responds better to load fluctuations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Converts more of kinetic head into pressure head </a:t>
            </a:r>
          </a:p>
        </p:txBody>
      </p:sp>
    </p:spTree>
    <p:extLst>
      <p:ext uri="{BB962C8B-B14F-4D97-AF65-F5344CB8AC3E}">
        <p14:creationId xmlns:p14="http://schemas.microsoft.com/office/powerpoint/2010/main" val="2904411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Specific speed of turbine is expressed as!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</a:t>
            </a:r>
            <a:endParaRPr lang="en-IN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B7C922D2-257A-1EAD-D2BB-6B22157A93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758" y="1321038"/>
          <a:ext cx="443884" cy="50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17362" imgH="368140" progId="Equation.DSMT4">
                  <p:embed/>
                </p:oleObj>
              </mc:Choice>
              <mc:Fallback>
                <p:oleObj r:id="rId6" imgW="317362" imgH="3681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B7C922D2-257A-1EAD-D2BB-6B22157A93F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758" y="1321038"/>
                        <a:ext cx="443884" cy="505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AFC4AFD5-DAFD-215C-55EB-3433F62353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758" y="1888637"/>
          <a:ext cx="443884" cy="5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17225" imgH="393359" progId="Equation.DSMT4">
                  <p:embed/>
                </p:oleObj>
              </mc:Choice>
              <mc:Fallback>
                <p:oleObj r:id="rId8" imgW="317225" imgH="393359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AFC4AFD5-DAFD-215C-55EB-3433F62353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758" y="1888637"/>
                        <a:ext cx="443884" cy="538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C56A2B4-0795-31C6-B223-A75ACD1D77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757" y="2435776"/>
          <a:ext cx="443883" cy="503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42751" imgH="393529" progId="Equation.DSMT4">
                  <p:embed/>
                </p:oleObj>
              </mc:Choice>
              <mc:Fallback>
                <p:oleObj r:id="rId10" imgW="342751" imgH="393529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C56A2B4-0795-31C6-B223-A75ACD1D77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757" y="2435776"/>
                        <a:ext cx="443883" cy="503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F51925CE-182F-9209-A757-29F42785BF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81757" y="2952126"/>
          <a:ext cx="443882" cy="503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342751" imgH="393529" progId="Equation.DSMT4">
                  <p:embed/>
                </p:oleObj>
              </mc:Choice>
              <mc:Fallback>
                <p:oleObj r:id="rId12" imgW="342751" imgH="393529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F51925CE-182F-9209-A757-29F42785BF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757" y="2952126"/>
                        <a:ext cx="443882" cy="5034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7599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A tapered draft tube as compared to a cylindrical draft tube!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Prevents cavitation even under </a:t>
            </a:r>
            <a:r>
              <a:rPr lang="en-IN" sz="24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rece</a:t>
            </a: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discharge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Prevents hammer blow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Responds better to load fluctuations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Converts more of kinetic head into pressure head </a:t>
            </a:r>
          </a:p>
        </p:txBody>
      </p:sp>
    </p:spTree>
    <p:extLst>
      <p:ext uri="{BB962C8B-B14F-4D97-AF65-F5344CB8AC3E}">
        <p14:creationId xmlns:p14="http://schemas.microsoft.com/office/powerpoint/2010/main" val="140367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power which appears in the expression for the specific speed is the _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Water power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Shaft power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Power into the turbine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none of the above </a:t>
            </a:r>
          </a:p>
        </p:txBody>
      </p:sp>
    </p:spTree>
    <p:extLst>
      <p:ext uri="{BB962C8B-B14F-4D97-AF65-F5344CB8AC3E}">
        <p14:creationId xmlns:p14="http://schemas.microsoft.com/office/powerpoint/2010/main" val="2952973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IN" sz="2400" i="0" dirty="0">
                <a:effectLst/>
                <a:latin typeface="Open Sans"/>
              </a:rPr>
              <a:t>Q. The maximum efficiency of spiral gears is (where </a:t>
            </a:r>
            <a:r>
              <a:rPr lang="el-GR" sz="2400" i="0" dirty="0">
                <a:effectLst/>
                <a:latin typeface="Open Sans"/>
              </a:rPr>
              <a:t>θ = </a:t>
            </a:r>
            <a:r>
              <a:rPr lang="en-IN" sz="2400" i="0" dirty="0">
                <a:effectLst/>
                <a:latin typeface="Open Sans"/>
              </a:rPr>
              <a:t>Shaft angle, and </a:t>
            </a:r>
            <a:r>
              <a:rPr lang="el-GR" sz="2400" i="0" dirty="0">
                <a:effectLst/>
                <a:latin typeface="Open Sans"/>
              </a:rPr>
              <a:t>φ = </a:t>
            </a:r>
            <a:r>
              <a:rPr lang="en-IN" sz="2400" i="0" dirty="0">
                <a:effectLst/>
                <a:latin typeface="Open Sans"/>
              </a:rPr>
              <a:t>Friction angle)_</a:t>
            </a:r>
          </a:p>
          <a:p>
            <a:pPr algn="l" fontAlgn="base"/>
            <a:endParaRPr lang="en-IN" sz="2400" i="0" dirty="0">
              <a:effectLst/>
              <a:latin typeface="Open Sans"/>
            </a:endParaRPr>
          </a:p>
          <a:p>
            <a:pPr algn="l" fontAlgn="base"/>
            <a:r>
              <a:rPr lang="en-IN" sz="2400" i="0" dirty="0">
                <a:effectLst/>
                <a:latin typeface="inherit"/>
              </a:rPr>
              <a:t>A.</a:t>
            </a:r>
            <a:r>
              <a:rPr lang="en-IN" sz="2400" i="0" dirty="0">
                <a:effectLst/>
                <a:latin typeface="Open Sans"/>
              </a:rPr>
              <a:t> sin (</a:t>
            </a:r>
            <a:r>
              <a:rPr lang="el-GR" sz="2400" i="0" dirty="0">
                <a:effectLst/>
                <a:latin typeface="Open Sans"/>
              </a:rPr>
              <a:t>θ + φ) + 1/ </a:t>
            </a:r>
            <a:r>
              <a:rPr lang="en-IN" sz="2400" i="0" dirty="0">
                <a:effectLst/>
                <a:latin typeface="Open Sans"/>
              </a:rPr>
              <a:t>cos (</a:t>
            </a:r>
            <a:r>
              <a:rPr lang="el-GR" sz="2400" i="0" dirty="0">
                <a:effectLst/>
                <a:latin typeface="Open Sans"/>
              </a:rPr>
              <a:t>θ - φ) + 1</a:t>
            </a:r>
          </a:p>
          <a:p>
            <a:pPr algn="l" fontAlgn="base"/>
            <a:r>
              <a:rPr lang="en-IN" sz="2400" i="0" dirty="0">
                <a:effectLst/>
                <a:latin typeface="inherit"/>
              </a:rPr>
              <a:t>B.</a:t>
            </a:r>
            <a:r>
              <a:rPr lang="en-IN" sz="2400" i="0" dirty="0">
                <a:effectLst/>
                <a:latin typeface="Open Sans"/>
              </a:rPr>
              <a:t> cos (</a:t>
            </a:r>
            <a:r>
              <a:rPr lang="el-GR" sz="2400" i="0" dirty="0">
                <a:effectLst/>
                <a:latin typeface="Open Sans"/>
              </a:rPr>
              <a:t>θ - φ) + 1/ </a:t>
            </a:r>
            <a:r>
              <a:rPr lang="en-IN" sz="2400" i="0" dirty="0">
                <a:effectLst/>
                <a:latin typeface="Open Sans"/>
              </a:rPr>
              <a:t>sin (</a:t>
            </a:r>
            <a:r>
              <a:rPr lang="el-GR" sz="2400" i="0" dirty="0">
                <a:effectLst/>
                <a:latin typeface="Open Sans"/>
              </a:rPr>
              <a:t>θ + φ) + 1</a:t>
            </a:r>
          </a:p>
          <a:p>
            <a:pPr algn="l" fontAlgn="base"/>
            <a:r>
              <a:rPr lang="en-IN" sz="2400" i="0" dirty="0">
                <a:effectLst/>
                <a:latin typeface="inherit"/>
              </a:rPr>
              <a:t>C.</a:t>
            </a:r>
            <a:r>
              <a:rPr lang="en-IN" sz="2400" i="0" dirty="0">
                <a:effectLst/>
                <a:latin typeface="Open Sans"/>
              </a:rPr>
              <a:t> cos (</a:t>
            </a:r>
            <a:r>
              <a:rPr lang="el-GR" sz="2400" i="0" dirty="0">
                <a:effectLst/>
                <a:latin typeface="Open Sans"/>
              </a:rPr>
              <a:t>θ + φ) + 1/ </a:t>
            </a:r>
            <a:r>
              <a:rPr lang="en-IN" sz="2400" i="0" dirty="0">
                <a:effectLst/>
                <a:latin typeface="Open Sans"/>
              </a:rPr>
              <a:t>cos (</a:t>
            </a:r>
            <a:r>
              <a:rPr lang="el-GR" sz="2400" i="0" dirty="0">
                <a:effectLst/>
                <a:latin typeface="Open Sans"/>
              </a:rPr>
              <a:t>θ - φ) + 1</a:t>
            </a:r>
          </a:p>
          <a:p>
            <a:pPr algn="l" fontAlgn="base"/>
            <a:r>
              <a:rPr lang="en-IN" sz="2400" i="0" dirty="0">
                <a:effectLst/>
                <a:latin typeface="inherit"/>
              </a:rPr>
              <a:t>D.</a:t>
            </a:r>
            <a:r>
              <a:rPr lang="en-IN" sz="2400" i="0" dirty="0">
                <a:effectLst/>
                <a:latin typeface="Open Sans"/>
              </a:rPr>
              <a:t> cos (</a:t>
            </a:r>
            <a:r>
              <a:rPr lang="el-GR" sz="2400" i="0" dirty="0">
                <a:effectLst/>
                <a:latin typeface="Open Sans"/>
              </a:rPr>
              <a:t>θ - φ) + 1/ </a:t>
            </a:r>
            <a:r>
              <a:rPr lang="en-IN" sz="2400" i="0" dirty="0">
                <a:effectLst/>
                <a:latin typeface="Open Sans"/>
              </a:rPr>
              <a:t>cos (</a:t>
            </a:r>
            <a:r>
              <a:rPr lang="el-GR" sz="2400" i="0" dirty="0">
                <a:effectLst/>
                <a:latin typeface="Open Sans"/>
              </a:rPr>
              <a:t>θ + φ) + 1</a:t>
            </a:r>
          </a:p>
        </p:txBody>
      </p:sp>
    </p:spTree>
    <p:extLst>
      <p:ext uri="{BB962C8B-B14F-4D97-AF65-F5344CB8AC3E}">
        <p14:creationId xmlns:p14="http://schemas.microsoft.com/office/powerpoint/2010/main" val="24410869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The purpose of surge tank in a pipeline is to !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remove friction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prevent turbulence in the flow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prevent flow loss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relieve pressure due to water hammer </a:t>
            </a:r>
          </a:p>
          <a:p>
            <a:pPr marL="0" indent="0" algn="l">
              <a:buNone/>
            </a:pPr>
            <a:endParaRPr lang="en-US" sz="2400" dirty="0">
              <a:latin typeface="TimesNewRoman,Bold"/>
            </a:endParaRPr>
          </a:p>
          <a:p>
            <a:pPr marL="0" indent="0" algn="l">
              <a:buNone/>
            </a:pPr>
            <a:r>
              <a:rPr lang="en-US" sz="2400" b="1" dirty="0">
                <a:latin typeface="TimesNewRoman,Bold"/>
              </a:rPr>
              <a:t>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60229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The magnitude of water hammer in the flow of  a liquid through a pipe does not depend upon _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Length of pipe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Elastic properties of pipe material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Temperature of liquid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Time of valve closure </a:t>
            </a:r>
          </a:p>
          <a:p>
            <a:pPr marL="0" indent="0" algn="l">
              <a:buNone/>
            </a:pPr>
            <a:endParaRPr lang="en-US" sz="2400" dirty="0">
              <a:latin typeface="TimesNewRoman,Bold"/>
            </a:endParaRPr>
          </a:p>
          <a:p>
            <a:pPr marL="0" indent="0" algn="l">
              <a:buNone/>
            </a:pPr>
            <a:r>
              <a:rPr lang="en-US" sz="2400" b="1" dirty="0">
                <a:latin typeface="TimesNewRoman,Bold"/>
              </a:rPr>
              <a:t>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08700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Water hammer is developed in.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penstock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draft tube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turbine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surge tank </a:t>
            </a:r>
          </a:p>
        </p:txBody>
      </p:sp>
    </p:spTree>
    <p:extLst>
      <p:ext uri="{BB962C8B-B14F-4D97-AF65-F5344CB8AC3E}">
        <p14:creationId xmlns:p14="http://schemas.microsoft.com/office/powerpoint/2010/main" val="2972550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Which one of the following needs maximum Head-?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Kaplan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(b) Pelton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Francis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(d) Reaction turbine </a:t>
            </a:r>
          </a:p>
        </p:txBody>
      </p:sp>
    </p:spTree>
    <p:extLst>
      <p:ext uri="{BB962C8B-B14F-4D97-AF65-F5344CB8AC3E}">
        <p14:creationId xmlns:p14="http://schemas.microsoft.com/office/powerpoint/2010/main" val="3803774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If the head on the turbine is more than 300m, the type of turbine used should be _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Kaplan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Francis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Pelton wheel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(d) Propeller </a:t>
            </a:r>
          </a:p>
        </p:txBody>
      </p:sp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61ADE547-1B7C-3D6E-543F-E38A93DFF31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37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Kaplan Turbine is a: _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Impulse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Inward flow reaction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Axial flow reaction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Axial flow reaction with fixed vanes </a:t>
            </a:r>
          </a:p>
        </p:txBody>
      </p:sp>
    </p:spTree>
    <p:extLst>
      <p:ext uri="{BB962C8B-B14F-4D97-AF65-F5344CB8AC3E}">
        <p14:creationId xmlns:p14="http://schemas.microsoft.com/office/powerpoint/2010/main" val="3095837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Q. Francis and Kaplan turbines fall under the  category of -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Impulse turbines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Reaction turbines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Axial flow turbines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Mixed flow turbines </a:t>
            </a:r>
          </a:p>
        </p:txBody>
      </p:sp>
    </p:spTree>
    <p:extLst>
      <p:ext uri="{BB962C8B-B14F-4D97-AF65-F5344CB8AC3E}">
        <p14:creationId xmlns:p14="http://schemas.microsoft.com/office/powerpoint/2010/main" val="661020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The cavitation in reaction type hydraulic turbine is avoided by !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Using high polished blades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Using stainless steel runner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Running turbine at designed speed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All of above </a:t>
            </a:r>
          </a:p>
        </p:txBody>
      </p:sp>
    </p:spTree>
    <p:extLst>
      <p:ext uri="{BB962C8B-B14F-4D97-AF65-F5344CB8AC3E}">
        <p14:creationId xmlns:p14="http://schemas.microsoft.com/office/powerpoint/2010/main" val="4287314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Q. Which relation is incorrect.?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(a) Francis Turbine - Impulse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(b) Pelton Turbine - Impulse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(c) Kaplan Turbine - Reaction Turbine </a:t>
            </a:r>
          </a:p>
          <a:p>
            <a:pPr marL="0" indent="0" algn="l">
              <a:buNone/>
            </a:pPr>
            <a:r>
              <a:rPr lang="en-US" sz="2400" dirty="0">
                <a:latin typeface="TimesNewRoman,Bold"/>
              </a:rPr>
              <a:t> (d) Francis Turbine - Reaction Turbine </a:t>
            </a:r>
          </a:p>
        </p:txBody>
      </p:sp>
    </p:spTree>
    <p:extLst>
      <p:ext uri="{BB962C8B-B14F-4D97-AF65-F5344CB8AC3E}">
        <p14:creationId xmlns:p14="http://schemas.microsoft.com/office/powerpoint/2010/main" val="4003841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4420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tension of the tight side and the slack side of belt is (T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(T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respectively, with the linear velocity (V). Which expression is most suited for the maximum power transmitted by the belt.?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(T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× V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(T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× V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059362F-AD17-959E-3E19-9B39E08272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45546" y="4037831"/>
          <a:ext cx="889416" cy="54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47" imgH="355446" progId="Equation.DSMT4">
                  <p:embed/>
                </p:oleObj>
              </mc:Choice>
              <mc:Fallback>
                <p:oleObj name="Equation" r:id="rId6" imgW="583947" imgH="355446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059362F-AD17-959E-3E19-9B39E0827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5546" y="4037831"/>
                        <a:ext cx="889416" cy="543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D3E56EE-96D8-9944-5A7E-BB6850A72C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30166" y="4723147"/>
          <a:ext cx="920177" cy="56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355446" progId="Equation.DSMT4">
                  <p:embed/>
                </p:oleObj>
              </mc:Choice>
              <mc:Fallback>
                <p:oleObj name="Equation" r:id="rId8" imgW="583947" imgH="355446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D3E56EE-96D8-9944-5A7E-BB6850A72C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166" y="4723147"/>
                        <a:ext cx="920177" cy="5620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6132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ratio of the tension in the tight side (T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tension on the slack side of the belt (T</a:t>
            </a:r>
            <a:r>
              <a:rPr lang="en-US" altLang="en-US" sz="2400" baseline="-250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of the belt is 5.0. What is the power transmitted (kW)by a belt, if the tension on the tight side of the belt is 5000 N and the velocity of belt is 25.00 m/sec_?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50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75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100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150</a:t>
            </a:r>
          </a:p>
          <a:p>
            <a:pPr marL="480472" indent="0" algn="r" defTabSz="599002">
              <a:buNone/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957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factors plays a considerable role in choice of belt drives!?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Angular position of connecting shaft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Direction of belt motion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Centre distance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options are correct</a:t>
            </a:r>
          </a:p>
        </p:txBody>
      </p:sp>
    </p:spTree>
    <p:extLst>
      <p:ext uri="{BB962C8B-B14F-4D97-AF65-F5344CB8AC3E}">
        <p14:creationId xmlns:p14="http://schemas.microsoft.com/office/powerpoint/2010/main" val="202845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In a clock mechanism, the gear train used to connect minute hand to hour hand is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Epicyclic gear train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Reverted gear train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Compound gear train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Simple gear train </a:t>
            </a:r>
          </a:p>
        </p:txBody>
      </p:sp>
    </p:spTree>
    <p:extLst>
      <p:ext uri="{BB962C8B-B14F-4D97-AF65-F5344CB8AC3E}">
        <p14:creationId xmlns:p14="http://schemas.microsoft.com/office/powerpoint/2010/main" val="8267427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pulley, which is used to increase the angle of contact, is called a/an _____ pulley_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loose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fast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idler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cross belt</a:t>
            </a:r>
          </a:p>
        </p:txBody>
      </p:sp>
    </p:spTree>
    <p:extLst>
      <p:ext uri="{BB962C8B-B14F-4D97-AF65-F5344CB8AC3E}">
        <p14:creationId xmlns:p14="http://schemas.microsoft.com/office/powerpoint/2010/main" val="109075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Crowning of a pulley is done to :_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prevent the wear and tear of the belt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increase strength of the pulley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avoid slipping of the belt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enable pulley rigidly fixed to the shaft</a:t>
            </a:r>
          </a:p>
        </p:txBody>
      </p:sp>
    </p:spTree>
    <p:extLst>
      <p:ext uri="{BB962C8B-B14F-4D97-AF65-F5344CB8AC3E}">
        <p14:creationId xmlns:p14="http://schemas.microsoft.com/office/powerpoint/2010/main" val="155348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uniform pressure theory as compared to the uniform wear theory gives __.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Higher frictional torque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Lower frictional torque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Either lower or higher frictional torque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6198455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statement is INCORRECT about the dry clutch and wet clutch_?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Heat dissipation is more difficult in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Rate of wear is very less in wet clutches as compared to dry clutches.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Torque transmitting capacity of dry clutch is less than wet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Engagement in wet clutch is smoother than dry clutch.</a:t>
            </a:r>
          </a:p>
        </p:txBody>
      </p:sp>
    </p:spTree>
    <p:extLst>
      <p:ext uri="{BB962C8B-B14F-4D97-AF65-F5344CB8AC3E}">
        <p14:creationId xmlns:p14="http://schemas.microsoft.com/office/powerpoint/2010/main" val="1716918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40515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equation for the calculation of torque transmitting capacity in the conical clutch as per uniform wear theory is ________.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BD488A4-2685-7B0A-5B5C-CAC24B44D8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7" y="2193005"/>
          <a:ext cx="1734556" cy="529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800" imgH="368300" progId="Equation.DSMT4">
                  <p:embed/>
                </p:oleObj>
              </mc:Choice>
              <mc:Fallback>
                <p:oleObj name="Equation" r:id="rId6" imgW="1193800" imgH="3683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9BD488A4-2685-7B0A-5B5C-CAC24B44D8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7" y="2193005"/>
                        <a:ext cx="1734556" cy="529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D97CB1E-3C6D-5F1C-6823-126EA19CEA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6" y="2920061"/>
          <a:ext cx="1683133" cy="5134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93800" imgH="368300" progId="Equation.DSMT4">
                  <p:embed/>
                </p:oleObj>
              </mc:Choice>
              <mc:Fallback>
                <p:oleObj name="Equation" r:id="rId8" imgW="1193800" imgH="3683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D97CB1E-3C6D-5F1C-6823-126EA19CEA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6" y="2920061"/>
                        <a:ext cx="1683133" cy="5134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86C5B1E1-0FCA-3856-6EDD-A1059C415B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6" y="3600801"/>
          <a:ext cx="1752267" cy="5395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67893" imgH="355446" progId="Equation.DSMT4">
                  <p:embed/>
                </p:oleObj>
              </mc:Choice>
              <mc:Fallback>
                <p:oleObj name="Equation" r:id="rId10" imgW="1167893" imgH="355446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86C5B1E1-0FCA-3856-6EDD-A1059C415B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6" y="3600801"/>
                        <a:ext cx="1752267" cy="5395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33C73A1-C2F2-0773-3F43-1161B0ACE7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8886" y="4387919"/>
          <a:ext cx="1683133" cy="518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7893" imgH="355446" progId="Equation.DSMT4">
                  <p:embed/>
                </p:oleObj>
              </mc:Choice>
              <mc:Fallback>
                <p:oleObj name="Equation" r:id="rId12" imgW="1167893" imgH="355446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33C73A1-C2F2-0773-3F43-1161B0ACE7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8886" y="4387919"/>
                        <a:ext cx="1683133" cy="5182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558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In the disc-clutch the clutch acts as a ________-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driving member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driven member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neutral member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1654586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clutch is also considered as the wet clutch-?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Single plate clutch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Multi-plate clutch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Both Single plate clutch and M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ulti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-plate clutch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these</a:t>
            </a:r>
          </a:p>
        </p:txBody>
      </p:sp>
    </p:spTree>
    <p:extLst>
      <p:ext uri="{BB962C8B-B14F-4D97-AF65-F5344CB8AC3E}">
        <p14:creationId xmlns:p14="http://schemas.microsoft.com/office/powerpoint/2010/main" val="30746758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statement is CORRECT about the dry clutch!?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Heat dissipation is more difficult in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Rate of wear is more in dry clutches.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Dry clutch has the highest coefficient of friction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options correct</a:t>
            </a:r>
          </a:p>
        </p:txBody>
      </p:sp>
    </p:spTree>
    <p:extLst>
      <p:ext uri="{BB962C8B-B14F-4D97-AF65-F5344CB8AC3E}">
        <p14:creationId xmlns:p14="http://schemas.microsoft.com/office/powerpoint/2010/main" val="2695834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outer cone of the conical clutch is keyed to the ________ shaft and the inner cone is ________ to slide axially_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driven, fixed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driving, fixed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driving, free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driven, free</a:t>
            </a:r>
          </a:p>
        </p:txBody>
      </p:sp>
    </p:spTree>
    <p:extLst>
      <p:ext uri="{BB962C8B-B14F-4D97-AF65-F5344CB8AC3E}">
        <p14:creationId xmlns:p14="http://schemas.microsoft.com/office/powerpoint/2010/main" val="712796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statement is CORRECT about the wet clutch-?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Torque transmitting capacity of wet clutch is higher than the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Heat dissipation is easier on the wet clutch as compared to the dry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The engagement of the dry clutch is smoother in the wet clutch.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 are correct</a:t>
            </a:r>
          </a:p>
          <a:p>
            <a:pPr marL="480472" indent="-480472" algn="r" defTabSz="599002">
              <a:buNone/>
            </a:pPr>
            <a:endParaRPr lang="en-US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1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Ravi Raj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Pannelel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Er. </a:t>
            </a:r>
            <a:r>
              <a:rPr lang="en-US" sz="2000" dirty="0" err="1">
                <a:solidFill>
                  <a:schemeClr val="bg1"/>
                </a:solidFill>
              </a:rPr>
              <a:t>Munish</a:t>
            </a:r>
            <a:r>
              <a:rPr lang="en-US" sz="2000" dirty="0">
                <a:solidFill>
                  <a:schemeClr val="bg1"/>
                </a:solidFill>
              </a:rPr>
              <a:t> Kumar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Sri Krishna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Cycle Raja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Vikas Dev Pandey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Atit</a:t>
            </a:r>
            <a:r>
              <a:rPr lang="en-US" sz="2000" dirty="0">
                <a:solidFill>
                  <a:schemeClr val="bg1"/>
                </a:solidFill>
              </a:rPr>
              <a:t> Ramteke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Sandip </a:t>
            </a:r>
            <a:r>
              <a:rPr lang="en-US" sz="2000" dirty="0" err="1">
                <a:solidFill>
                  <a:schemeClr val="bg1"/>
                </a:solidFill>
              </a:rPr>
              <a:t>Mahata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Tanvir Rather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Preeti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Gondwal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Shiksha Aur Vikas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Wakar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Ibni</a:t>
            </a:r>
            <a:r>
              <a:rPr lang="en-US" sz="2000" dirty="0">
                <a:solidFill>
                  <a:schemeClr val="bg1"/>
                </a:solidFill>
              </a:rPr>
              <a:t> Rashid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The torque transmitting capacity of the single plate clutch is calculated by__________.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</a:t>
            </a:r>
          </a:p>
          <a:p>
            <a:pPr marL="480472" indent="0" algn="just" defTabSz="599002">
              <a:lnSpc>
                <a:spcPct val="200000"/>
              </a:lnSpc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07B6423D-D1D1-25D0-554F-E231C363FB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6" y="1807615"/>
          <a:ext cx="1379096" cy="504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392" imgH="342751" progId="Equation.DSMT4">
                  <p:embed/>
                </p:oleObj>
              </mc:Choice>
              <mc:Fallback>
                <p:oleObj name="Equation" r:id="rId6" imgW="939392" imgH="342751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07B6423D-D1D1-25D0-554F-E231C363FB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6" y="1807615"/>
                        <a:ext cx="1379096" cy="504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1E6EC49-DDA4-429E-D3F4-6243DFC2FF8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7" y="2566431"/>
          <a:ext cx="1354805" cy="495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392" imgH="342751" progId="Equation.DSMT4">
                  <p:embed/>
                </p:oleObj>
              </mc:Choice>
              <mc:Fallback>
                <p:oleObj name="Equation" r:id="rId8" imgW="939392" imgH="342751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1E6EC49-DDA4-429E-D3F4-6243DFC2F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7" y="2566431"/>
                        <a:ext cx="1354805" cy="4959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BF377BA-C5F5-9FBA-2CCE-F95F60B1D9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7" y="3267833"/>
          <a:ext cx="1379092" cy="5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39392" imgH="342751" progId="Equation.DSMT4">
                  <p:embed/>
                </p:oleObj>
              </mc:Choice>
              <mc:Fallback>
                <p:oleObj name="Equation" r:id="rId10" imgW="939392" imgH="342751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BF377BA-C5F5-9FBA-2CCE-F95F60B1D9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7" y="3267833"/>
                        <a:ext cx="1379092" cy="5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B697EAE-A810-3276-3E84-AB12511592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32577" y="3957013"/>
          <a:ext cx="1379092" cy="5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39392" imgH="342751" progId="Equation.DSMT4">
                  <p:embed/>
                </p:oleObj>
              </mc:Choice>
              <mc:Fallback>
                <p:oleObj name="Equation" r:id="rId12" imgW="939392" imgH="342751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B697EAE-A810-3276-3E84-AB12511592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2577" y="3957013"/>
                        <a:ext cx="1379092" cy="504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94698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Which of the following method is CORRECT for increasing the torque transmitting capacity of the clutch!?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Using the frictional material with a higher coefficient of friction.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Increase the plate pressure.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Increase the mean radius of the friction disk.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All options are correct</a:t>
            </a:r>
          </a:p>
        </p:txBody>
      </p:sp>
    </p:spTree>
    <p:extLst>
      <p:ext uri="{BB962C8B-B14F-4D97-AF65-F5344CB8AC3E}">
        <p14:creationId xmlns:p14="http://schemas.microsoft.com/office/powerpoint/2010/main" val="3160245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Why are gear teeth made harder.?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To avoid wear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To avoid pitting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to avoid abrasion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To avoid tensile strength</a:t>
            </a:r>
          </a:p>
        </p:txBody>
      </p:sp>
    </p:spTree>
    <p:extLst>
      <p:ext uri="{BB962C8B-B14F-4D97-AF65-F5344CB8AC3E}">
        <p14:creationId xmlns:p14="http://schemas.microsoft.com/office/powerpoint/2010/main" val="5767178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HW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. For viscous flow the co-efficient of frictions is given by..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8/Re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16/Re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</a:t>
            </a:r>
            <a:r>
              <a:rPr lang="en-US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= 64/Re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lphaUcPeriod"/>
            </a:pPr>
            <a:r>
              <a:rPr lang="en-US" sz="24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 = 32/Re</a:t>
            </a:r>
            <a:endParaRPr lang="en-US" sz="24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969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Pawan Singh Rana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Ajaya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Suna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Rajat </a:t>
            </a:r>
            <a:r>
              <a:rPr lang="en-US" sz="2000" dirty="0" err="1">
                <a:solidFill>
                  <a:schemeClr val="bg1"/>
                </a:solidFill>
              </a:rPr>
              <a:t>Bobde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Nandan Mehta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Abhilash Chaudhary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Narendra Sura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Shishram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Bayala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Somnath 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Prajwal </a:t>
            </a:r>
            <a:r>
              <a:rPr lang="en-US" sz="2000" dirty="0" err="1">
                <a:solidFill>
                  <a:schemeClr val="bg1"/>
                </a:solidFill>
              </a:rPr>
              <a:t>Kalindria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Gaurav Kumar </a:t>
            </a:r>
            <a:r>
              <a:rPr lang="en-US" sz="2000" dirty="0" err="1">
                <a:solidFill>
                  <a:schemeClr val="bg1"/>
                </a:solidFill>
              </a:rPr>
              <a:t>Sahu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96838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0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Join Our Paid Batch :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SSC JE </a:t>
            </a:r>
            <a:r>
              <a:rPr lang="en-US" sz="2400" dirty="0">
                <a:solidFill>
                  <a:schemeClr val="tx1"/>
                </a:solidFill>
              </a:rPr>
              <a:t>Batch | </a:t>
            </a:r>
            <a:r>
              <a:rPr lang="en-US" sz="2400" dirty="0">
                <a:solidFill>
                  <a:schemeClr val="tx1"/>
                </a:solidFill>
                <a:hlinkClick r:id="rId4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 |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p:pic>
        <p:nvPicPr>
          <p:cNvPr id="1026" name="Picture 2" descr="Time Motivation Quotes in Hindi | Motivational picture quotes, Inspirational  lines, Motivational quotes for life">
            <a:extLst>
              <a:ext uri="{FF2B5EF4-FFF2-40B4-BE49-F238E27FC236}">
                <a16:creationId xmlns:a16="http://schemas.microsoft.com/office/drawing/2014/main" id="{FFD133DB-B8F8-0DC7-69F9-D9A30EF4BB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0" t="7148" r="16955" b="31504"/>
          <a:stretch/>
        </p:blipFill>
        <p:spPr bwMode="auto">
          <a:xfrm>
            <a:off x="3108467" y="1019482"/>
            <a:ext cx="4516699" cy="51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8 motivational quotes to keep yourself up">
            <a:extLst>
              <a:ext uri="{FF2B5EF4-FFF2-40B4-BE49-F238E27FC236}">
                <a16:creationId xmlns:a16="http://schemas.microsoft.com/office/drawing/2014/main" id="{FE9D7B92-1A2A-10A5-9710-D11F7F8FB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25166" y="1019481"/>
            <a:ext cx="3535600" cy="516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226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47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In a Hartnell governor, if a spring of greater stiffness is used, then the governor will be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More sensitive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Less sensitive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Isochronous </a:t>
            </a:r>
          </a:p>
          <a:p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none of above </a:t>
            </a:r>
          </a:p>
        </p:txBody>
      </p:sp>
    </p:spTree>
    <p:extLst>
      <p:ext uri="{BB962C8B-B14F-4D97-AF65-F5344CB8AC3E}">
        <p14:creationId xmlns:p14="http://schemas.microsoft.com/office/powerpoint/2010/main" val="3500574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77%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461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Q. The swaying couple is due to the_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A. Two cylinders of locomotive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B. Partial balancing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C. Primary unbalanced force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D. Secondary unbalanced force </a:t>
            </a:r>
          </a:p>
        </p:txBody>
      </p:sp>
    </p:spTree>
    <p:extLst>
      <p:ext uri="{BB962C8B-B14F-4D97-AF65-F5344CB8AC3E}">
        <p14:creationId xmlns:p14="http://schemas.microsoft.com/office/powerpoint/2010/main" val="3214168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-202492" y="1580229"/>
            <a:ext cx="3535600" cy="4924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FFFF00"/>
                </a:highligh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1000Qs For All AE/JE Exams | Mechanical </a:t>
            </a:r>
            <a:r>
              <a:rPr lang="en-IN" sz="2500" b="1" i="0" dirty="0" err="1">
                <a:solidFill>
                  <a:srgbClr val="F1F1F1"/>
                </a:solidFill>
                <a:effectLst/>
                <a:latin typeface="YouTube Sans"/>
              </a:rPr>
              <a:t>Engg</a:t>
            </a:r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 | Questions + Answer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solidFill>
            <a:srgbClr val="A2F33A">
              <a:alpha val="69049"/>
            </a:srgbClr>
          </a:solid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For Complete theory and concepts join our </a:t>
            </a:r>
            <a:r>
              <a:rPr lang="en-US" sz="2400" dirty="0">
                <a:solidFill>
                  <a:schemeClr val="tx1"/>
                </a:solidFill>
                <a:hlinkClick r:id="rId3"/>
              </a:rPr>
              <a:t>Mahapack</a:t>
            </a:r>
            <a:r>
              <a:rPr lang="en-US" sz="2400" dirty="0">
                <a:solidFill>
                  <a:schemeClr val="tx1"/>
                </a:solidFill>
              </a:rPr>
              <a:t> Batch, Use Code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4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For 78% of Discount 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9443113" y="3743822"/>
              <a:ext cx="2748887" cy="2623958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748887" cy="2623958"/>
                    </a:xfrm>
                    <a:prstGeom prst="rect">
                      <a:avLst/>
                    </a:prstGeom>
                  </am3d:spPr>
                  <am3d:camera>
                    <am3d:pos x="0" y="0" z="6561106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8472002" d="1000000"/>
                    <am3d:preTrans dx="0" dy="-1718196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y="10800000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9386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Gold star">
                <a:extLst>
                  <a:ext uri="{FF2B5EF4-FFF2-40B4-BE49-F238E27FC236}">
                    <a16:creationId xmlns:a16="http://schemas.microsoft.com/office/drawing/2014/main" id="{EEB27FFA-011E-3FE9-1CC0-D7A77EE839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43113" y="3743822"/>
                <a:ext cx="2748887" cy="2623958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A583182-C8D9-B904-92D3-AFEC4BBBAF81}"/>
              </a:ext>
            </a:extLst>
          </p:cNvPr>
          <p:cNvSpPr/>
          <p:nvPr/>
        </p:nvSpPr>
        <p:spPr>
          <a:xfrm>
            <a:off x="10007400" y="4697429"/>
            <a:ext cx="17228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78% </a:t>
            </a:r>
            <a:r>
              <a:rPr lang="en-GB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Discount</a:t>
            </a:r>
            <a:br>
              <a:rPr lang="en-GB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Y166</a:t>
            </a:r>
            <a:endParaRPr lang="en-GB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85E984-54C2-C68C-B2FB-D1AD293B87C3}"/>
              </a:ext>
            </a:extLst>
          </p:cNvPr>
          <p:cNvSpPr/>
          <p:nvPr/>
        </p:nvSpPr>
        <p:spPr>
          <a:xfrm>
            <a:off x="106556" y="5837161"/>
            <a:ext cx="3429044" cy="435812"/>
          </a:xfrm>
          <a:prstGeom prst="round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</a:rPr>
              <a:t>Mentor : </a:t>
            </a:r>
            <a:r>
              <a:rPr lang="en-US" sz="2600" b="1" dirty="0" err="1">
                <a:solidFill>
                  <a:schemeClr val="tx1"/>
                </a:solidFill>
              </a:rPr>
              <a:t>Shivam</a:t>
            </a:r>
            <a:r>
              <a:rPr lang="en-US" sz="2600" b="1" dirty="0">
                <a:solidFill>
                  <a:schemeClr val="tx1"/>
                </a:solidFill>
              </a:rPr>
              <a:t> Gupta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/>
              <a:t>Q. The radial distance of a tooth from the pitch circle to the bottom of the tooth, is called .</a:t>
            </a:r>
          </a:p>
          <a:p>
            <a:r>
              <a:rPr lang="en-IN" sz="2400" dirty="0"/>
              <a:t>A. Dedendum </a:t>
            </a:r>
          </a:p>
          <a:p>
            <a:r>
              <a:rPr lang="en-IN" sz="2400" dirty="0"/>
              <a:t>B. Addendum </a:t>
            </a:r>
          </a:p>
          <a:p>
            <a:r>
              <a:rPr lang="en-IN" sz="2400" dirty="0"/>
              <a:t>C. Clearance </a:t>
            </a:r>
          </a:p>
          <a:p>
            <a:r>
              <a:rPr lang="en-IN" sz="2400" dirty="0"/>
              <a:t>D. Working depth </a:t>
            </a:r>
          </a:p>
        </p:txBody>
      </p:sp>
    </p:spTree>
    <p:extLst>
      <p:ext uri="{BB962C8B-B14F-4D97-AF65-F5344CB8AC3E}">
        <p14:creationId xmlns:p14="http://schemas.microsoft.com/office/powerpoint/2010/main" val="12823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3911</Words>
  <Application>Microsoft Macintosh PowerPoint</Application>
  <PresentationFormat>Widescreen</PresentationFormat>
  <Paragraphs>525</Paragraphs>
  <Slides>43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6" baseType="lpstr">
      <vt:lpstr>Apple Chancery</vt:lpstr>
      <vt:lpstr>Arial</vt:lpstr>
      <vt:lpstr>Britannic Bold</vt:lpstr>
      <vt:lpstr>Calibri</vt:lpstr>
      <vt:lpstr>Calibri Light</vt:lpstr>
      <vt:lpstr>Courier New</vt:lpstr>
      <vt:lpstr>inherit</vt:lpstr>
      <vt:lpstr>Open Sans</vt:lpstr>
      <vt:lpstr>TimesNewRoman,Bold</vt:lpstr>
      <vt:lpstr>YouTube Sans</vt:lpstr>
      <vt:lpstr>Office Theme</vt:lpstr>
      <vt:lpstr>Equation.DSMT4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2023-05-12T08:15:29Z</dcterms:created>
  <dcterms:modified xsi:type="dcterms:W3CDTF">2023-05-12T10:03:14Z</dcterms:modified>
</cp:coreProperties>
</file>