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7232" r:id="rId2"/>
    <p:sldId id="5904" r:id="rId3"/>
    <p:sldId id="6657" r:id="rId4"/>
    <p:sldId id="6381" r:id="rId5"/>
    <p:sldId id="2050" r:id="rId6"/>
    <p:sldId id="6357" r:id="rId7"/>
    <p:sldId id="6685" r:id="rId8"/>
    <p:sldId id="6686" r:id="rId9"/>
    <p:sldId id="6687" r:id="rId10"/>
    <p:sldId id="6688" r:id="rId11"/>
    <p:sldId id="6689" r:id="rId12"/>
    <p:sldId id="6690" r:id="rId13"/>
    <p:sldId id="6691" r:id="rId14"/>
    <p:sldId id="6692" r:id="rId15"/>
    <p:sldId id="6693" r:id="rId16"/>
    <p:sldId id="6694" r:id="rId17"/>
    <p:sldId id="6695" r:id="rId18"/>
    <p:sldId id="6696" r:id="rId19"/>
    <p:sldId id="6697" r:id="rId20"/>
    <p:sldId id="6698" r:id="rId21"/>
    <p:sldId id="6699" r:id="rId22"/>
    <p:sldId id="6700" r:id="rId23"/>
    <p:sldId id="7578" r:id="rId24"/>
    <p:sldId id="6701" r:id="rId25"/>
    <p:sldId id="6702" r:id="rId26"/>
    <p:sldId id="6703" r:id="rId27"/>
    <p:sldId id="6704" r:id="rId28"/>
    <p:sldId id="6705" r:id="rId29"/>
    <p:sldId id="6706" r:id="rId30"/>
    <p:sldId id="6707" r:id="rId31"/>
    <p:sldId id="6708" r:id="rId32"/>
    <p:sldId id="6709" r:id="rId33"/>
    <p:sldId id="671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42"/>
    <p:restoredTop sz="96197"/>
  </p:normalViewPr>
  <p:slideViewPr>
    <p:cSldViewPr snapToGrid="0">
      <p:cViewPr varScale="1">
        <p:scale>
          <a:sx n="83" d="100"/>
          <a:sy n="83" d="100"/>
        </p:scale>
        <p:origin x="22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97BE9-D919-1346-9C40-2839A3A04E3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DD25E-474B-1048-B5D4-D3E95198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5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7EA7-2863-9EF9-4EF1-456B6D2B2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026FB-6527-CBF5-C764-8B87A2989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C1B6B-9B8C-840C-C03A-F25BFD4F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3E8B0-3CB1-EEF5-184B-03BA1541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81215-66B2-2554-7444-9B001669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6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1AA4-F417-8737-B735-AAD09964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2A9A7-F013-C327-0C61-5F902E6CF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25202-AA3B-59BF-BCA6-A2D450B2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D4ED8-CD6B-16D4-BB0B-3DB99063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4D1F6-06A3-ECDE-4158-1073C673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C8C6A-170B-C71B-09D7-8C4177926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414AA-0106-D708-ABF3-37DFD65A4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6646-831E-80D3-26C1-C9CB536D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467EC-4C65-E725-1400-60CB2157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186D-4508-B448-EA7A-331A383E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B82A-F8B7-4EE4-AD1C-82C9D11C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709A3-8955-FDE2-309F-E3D5D8A93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9C5E2-1EE7-FF6B-9958-BC7E43D1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E3AFF-FE66-A30C-295A-A787E3B7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4E186-827D-E311-936E-85CCDCC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6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943A-43E4-967E-FE1C-67BEBFDB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30212-F52D-B2D2-B134-EEB5459F8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7E319-92EC-D49C-E04F-EAB27442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C3EEB-B636-F1F0-B8EB-8EA30A6D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D0650-C583-DE27-29D9-4657C3E9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8A20-A206-A2FA-D870-3974984B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9A8BF-75A6-9BB3-6C80-2D13ECBB3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AA869-1FAC-7B01-46A9-DE5C2CE8D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8D09E-EE25-96C8-553D-4F0D743E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B0702-081F-2D1F-772D-26F65643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4DB83-DE31-26A0-6C3E-BF4B7A8F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8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2067-F0B2-7E3D-15BB-9E0BE7A9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B3E65-A338-0848-3F25-5365ADE90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7233B-C016-5918-8F2E-24BFC968F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6E26D-2811-4227-D186-5796A2A8F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C5B8E-1420-2E5E-9628-4D30BEE61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B3B70-C998-812B-8613-F5D27ECA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3C2BE-0BE7-725F-431B-3E9032A3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43E23-3A1A-959D-973D-0441E257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6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AC53-AE91-8A91-4CE7-60ADE6D7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2AB7F-7E7A-FFE7-3518-07C65974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A1E30-255C-D0DD-F973-3DC56AC7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5B714-8B5B-D8FC-63C7-6D8D9649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8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01959-2DD9-9C8B-BC95-442BC81A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4A085-8CB3-6EC4-AEE4-F6D868F6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7D71E-64F5-8AC5-8476-6E5464E7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7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D302-0195-BD2B-05AB-A7085AF6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F5613-18D5-2E03-E689-4F3327F7A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D53C7-0CC0-6C87-BB90-C68DC13BB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BDF82-A759-E830-0EF9-DDE92C1A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973CA-8E7C-0803-F307-E2B6B06D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A9ED0-51CC-083C-8824-2ADA4917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771D-A56B-9239-82B6-6C63FD04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5EB2C-3327-FA54-963E-2393CD9BA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07EE7-4B18-2A28-8E08-DA139AF1F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F2A78-E8CB-5755-F994-71481148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888CA-B4C7-0F0C-43D1-197B751C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2ED8A-2284-5A16-3D0F-90E20730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1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76163-2939-D99C-5196-201E545E8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672D2-80EF-664C-EAE7-56F2013BE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44A05-140E-4D11-EE77-A37357762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616E-A3C9-764B-B67F-76ADD2EA590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55A40-0DFF-CE21-9A70-1CB36885E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39E0D-464F-5F08-D9E0-96676789F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16491-84E9-8742-A5D6-76A10601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7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Q.Which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following is reason of irreversibility!?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Lack of equilibrium during the process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involvement of dissipative effects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None of the above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both a &amp;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4757-D9C7-69EF-E39F-7A3E3E9B2E81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pic>
        <p:nvPicPr>
          <p:cNvPr id="12" name="Picture 11" descr="A person standing in front of a poster&#10;&#10;Description automatically generated with low confidence">
            <a:extLst>
              <a:ext uri="{FF2B5EF4-FFF2-40B4-BE49-F238E27FC236}">
                <a16:creationId xmlns:a16="http://schemas.microsoft.com/office/drawing/2014/main" id="{5B2CBBD8-34D9-386D-47C6-4CCBEE05B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3FC83C-2EB7-CC61-C54E-2B2533AF219E}"/>
              </a:ext>
            </a:extLst>
          </p:cNvPr>
          <p:cNvSpPr/>
          <p:nvPr/>
        </p:nvSpPr>
        <p:spPr>
          <a:xfrm>
            <a:off x="3333108" y="5455227"/>
            <a:ext cx="553092" cy="644237"/>
          </a:xfrm>
          <a:prstGeom prst="rect">
            <a:avLst/>
          </a:prstGeom>
          <a:solidFill>
            <a:srgbClr val="001529"/>
          </a:solidFill>
          <a:ln>
            <a:solidFill>
              <a:srgbClr val="001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D6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7154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Which of the following devices is used for transmitting increased or decreased torque from one shaft to another.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Hydraulic torque converter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Hydraulic ram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Hydraulic intensifier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Hydraulic coupling </a:t>
            </a:r>
          </a:p>
        </p:txBody>
      </p:sp>
    </p:spTree>
    <p:extLst>
      <p:ext uri="{BB962C8B-B14F-4D97-AF65-F5344CB8AC3E}">
        <p14:creationId xmlns:p14="http://schemas.microsoft.com/office/powerpoint/2010/main" val="184026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Specific speed of an Pelton wheel ranges from.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12 to 70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80 to 400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300 to 1000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1000 to 1200</a:t>
            </a:r>
          </a:p>
        </p:txBody>
      </p:sp>
    </p:spTree>
    <p:extLst>
      <p:ext uri="{BB962C8B-B14F-4D97-AF65-F5344CB8AC3E}">
        <p14:creationId xmlns:p14="http://schemas.microsoft.com/office/powerpoint/2010/main" val="391620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value of speed ratio (K</a:t>
            </a:r>
            <a:r>
              <a:rPr lang="en-IN" sz="2400" baseline="-25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in case of Francis turbine ranges from-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0.2 to 0.3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0.4 to 0.5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0.6 to 0.9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none of above</a:t>
            </a:r>
          </a:p>
        </p:txBody>
      </p:sp>
    </p:spTree>
    <p:extLst>
      <p:ext uri="{BB962C8B-B14F-4D97-AF65-F5344CB8AC3E}">
        <p14:creationId xmlns:p14="http://schemas.microsoft.com/office/powerpoint/2010/main" val="77776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A </a:t>
            </a:r>
            <a:r>
              <a:rPr lang="en-IN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Palton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turbine is considered suitable for which of the following head 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10 to 20 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20 to 30 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35 to 50 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100 to 250 m </a:t>
            </a:r>
          </a:p>
        </p:txBody>
      </p:sp>
    </p:spTree>
    <p:extLst>
      <p:ext uri="{BB962C8B-B14F-4D97-AF65-F5344CB8AC3E}">
        <p14:creationId xmlns:p14="http://schemas.microsoft.com/office/powerpoint/2010/main" val="57316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Kaplan turbine 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A  axial flow turbine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A high head mixed flow turbine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An impulse inward flow turbine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An outward flow reaction turbine </a:t>
            </a:r>
          </a:p>
        </p:txBody>
      </p:sp>
    </p:spTree>
    <p:extLst>
      <p:ext uri="{BB962C8B-B14F-4D97-AF65-F5344CB8AC3E}">
        <p14:creationId xmlns:p14="http://schemas.microsoft.com/office/powerpoint/2010/main" val="185727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Which of the following serious problems arise from cavitation !?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Damage to blade surface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Fall in efficiency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Noise and vibration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All of above </a:t>
            </a:r>
          </a:p>
        </p:txBody>
      </p:sp>
    </p:spTree>
    <p:extLst>
      <p:ext uri="{BB962C8B-B14F-4D97-AF65-F5344CB8AC3E}">
        <p14:creationId xmlns:p14="http://schemas.microsoft.com/office/powerpoint/2010/main" val="222578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blade of power saw is made of.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High speed steel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Baron steel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Stainless steel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Malleable cast iron </a:t>
            </a:r>
          </a:p>
        </p:txBody>
      </p:sp>
    </p:spTree>
    <p:extLst>
      <p:ext uri="{BB962C8B-B14F-4D97-AF65-F5344CB8AC3E}">
        <p14:creationId xmlns:p14="http://schemas.microsoft.com/office/powerpoint/2010/main" val="118666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most suitable theory of failure for brittle material is..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Maximum strain energy theory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Maximum normal stress theory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Maximum shear stress theory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Maximum distortion energy theory </a:t>
            </a:r>
          </a:p>
        </p:txBody>
      </p:sp>
    </p:spTree>
    <p:extLst>
      <p:ext uri="{BB962C8B-B14F-4D97-AF65-F5344CB8AC3E}">
        <p14:creationId xmlns:p14="http://schemas.microsoft.com/office/powerpoint/2010/main" val="65896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A key connecting a flange coupling to a shaft is likely to fail in_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Tension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Bending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Shear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Torsion </a:t>
            </a:r>
          </a:p>
        </p:txBody>
      </p:sp>
    </p:spTree>
    <p:extLst>
      <p:ext uri="{BB962C8B-B14F-4D97-AF65-F5344CB8AC3E}">
        <p14:creationId xmlns:p14="http://schemas.microsoft.com/office/powerpoint/2010/main" val="219061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An open coiled helical spring is subjected to an axial force, the wire of the spring is subjected to 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Combined shear and bending only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Combined shear, bending and twisting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Combined shear and twisting only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Direct shear only </a:t>
            </a:r>
          </a:p>
        </p:txBody>
      </p:sp>
    </p:spTree>
    <p:extLst>
      <p:ext uri="{BB962C8B-B14F-4D97-AF65-F5344CB8AC3E}">
        <p14:creationId xmlns:p14="http://schemas.microsoft.com/office/powerpoint/2010/main" val="227057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life of a ball bearing is inversely proportional to-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(Load)</a:t>
            </a:r>
            <a:r>
              <a:rPr lang="en-IN" sz="24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1/3</a:t>
            </a:r>
            <a:endParaRPr lang="en-IN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(Load)</a:t>
            </a:r>
            <a:r>
              <a:rPr lang="en-IN" sz="24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lang="en-IN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(Load)</a:t>
            </a:r>
            <a:r>
              <a:rPr lang="en-IN" sz="24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3.3</a:t>
            </a:r>
            <a:endParaRPr lang="en-IN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(Load)</a:t>
            </a:r>
            <a:r>
              <a:rPr lang="en-IN" sz="24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IN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0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Q. The Most suitable bearing for carrying very heavy loads with slow speed is .</a:t>
            </a:r>
          </a:p>
          <a:p>
            <a:r>
              <a:rPr lang="en-IN" sz="2400" dirty="0"/>
              <a:t>A. Hydrostatic bearing </a:t>
            </a:r>
          </a:p>
          <a:p>
            <a:r>
              <a:rPr lang="en-IN" sz="2400" dirty="0"/>
              <a:t>B. Hydrodynamic bearing </a:t>
            </a:r>
          </a:p>
          <a:p>
            <a:r>
              <a:rPr lang="en-IN" sz="2400" dirty="0"/>
              <a:t>C. Ball bearing </a:t>
            </a:r>
          </a:p>
          <a:p>
            <a:r>
              <a:rPr lang="en-IN" sz="2400" dirty="0"/>
              <a:t>D. Roller bearing </a:t>
            </a:r>
          </a:p>
        </p:txBody>
      </p:sp>
    </p:spTree>
    <p:extLst>
      <p:ext uri="{BB962C8B-B14F-4D97-AF65-F5344CB8AC3E}">
        <p14:creationId xmlns:p14="http://schemas.microsoft.com/office/powerpoint/2010/main" val="186636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bearing characteristic number in a hydrodynamic bearing depends on 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Length, Width and Load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Length, Width and speed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Viscosity, speed and Load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Viscosity, Speed and bearing pressure </a:t>
            </a:r>
          </a:p>
        </p:txBody>
      </p:sp>
    </p:spTree>
    <p:extLst>
      <p:ext uri="{BB962C8B-B14F-4D97-AF65-F5344CB8AC3E}">
        <p14:creationId xmlns:p14="http://schemas.microsoft.com/office/powerpoint/2010/main" val="4098159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7BBEA7A-F4FD-088B-7ED6-6B8070EA4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5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In spur gears, the circle on which the involute is generated is called.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Base circle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Pitch circle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Clearance circle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Addendum circle </a:t>
            </a:r>
          </a:p>
        </p:txBody>
      </p:sp>
    </p:spTree>
    <p:extLst>
      <p:ext uri="{BB962C8B-B14F-4D97-AF65-F5344CB8AC3E}">
        <p14:creationId xmlns:p14="http://schemas.microsoft.com/office/powerpoint/2010/main" val="491227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When the pitching of a ship is upward, the effect of gyroscopic couple acting on it will be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To move the ship towards start-board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To move the ship towards port side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To raise the stern and lower the bow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To raise the bow and lower the stern </a:t>
            </a:r>
          </a:p>
        </p:txBody>
      </p:sp>
    </p:spTree>
    <p:extLst>
      <p:ext uri="{BB962C8B-B14F-4D97-AF65-F5344CB8AC3E}">
        <p14:creationId xmlns:p14="http://schemas.microsoft.com/office/powerpoint/2010/main" val="2761640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partial balancing means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Best balancing of engines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Balancing partially the reciprocating masses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Balancing partially the revolving masses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All of the above </a:t>
            </a:r>
          </a:p>
        </p:txBody>
      </p:sp>
    </p:spTree>
    <p:extLst>
      <p:ext uri="{BB962C8B-B14F-4D97-AF65-F5344CB8AC3E}">
        <p14:creationId xmlns:p14="http://schemas.microsoft.com/office/powerpoint/2010/main" val="1552662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47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In a clock mechanism, the gear train used to connect minute hand to hour hand is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Epicyclic gear train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Reverted gear train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Compound gear train </a:t>
            </a:r>
          </a:p>
          <a:p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Simple gear train </a:t>
            </a:r>
          </a:p>
        </p:txBody>
      </p:sp>
    </p:spTree>
    <p:extLst>
      <p:ext uri="{BB962C8B-B14F-4D97-AF65-F5344CB8AC3E}">
        <p14:creationId xmlns:p14="http://schemas.microsoft.com/office/powerpoint/2010/main" val="3153163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47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In a Hartnell governor, if a spring of greater stiffness is used, then the governor will be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More sensitive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Less sensitive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Isochronous </a:t>
            </a:r>
          </a:p>
          <a:p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none of above </a:t>
            </a:r>
          </a:p>
        </p:txBody>
      </p:sp>
    </p:spTree>
    <p:extLst>
      <p:ext uri="{BB962C8B-B14F-4D97-AF65-F5344CB8AC3E}">
        <p14:creationId xmlns:p14="http://schemas.microsoft.com/office/powerpoint/2010/main" val="3500574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77%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swaying couple is due to the_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Two cylinders of locomotive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Partial balancing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Primary unbalanced force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Secondary unbalanced force </a:t>
            </a:r>
          </a:p>
        </p:txBody>
      </p:sp>
    </p:spTree>
    <p:extLst>
      <p:ext uri="{BB962C8B-B14F-4D97-AF65-F5344CB8AC3E}">
        <p14:creationId xmlns:p14="http://schemas.microsoft.com/office/powerpoint/2010/main" val="321416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HW. 	The magnitude of linear velocity of a point B on link AB relative to point A is w = angular velocity of link AB.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alt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w.AB</a:t>
            </a:r>
            <a:endParaRPr lang="en-US" alt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w.(AB)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w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.AB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(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w.AB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8190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Q. The radial distance of a tooth from the pitch circle to the bottom of the tooth, is called .</a:t>
            </a:r>
          </a:p>
          <a:p>
            <a:r>
              <a:rPr lang="en-IN" sz="2400" dirty="0"/>
              <a:t>A. Dedendum </a:t>
            </a:r>
          </a:p>
          <a:p>
            <a:r>
              <a:rPr lang="en-IN" sz="2400" dirty="0"/>
              <a:t>B. Addendum </a:t>
            </a:r>
          </a:p>
          <a:p>
            <a:r>
              <a:rPr lang="en-IN" sz="2400" dirty="0"/>
              <a:t>C. Clearance </a:t>
            </a:r>
          </a:p>
          <a:p>
            <a:r>
              <a:rPr lang="en-IN" sz="2400" dirty="0"/>
              <a:t>D. Working depth </a:t>
            </a:r>
          </a:p>
        </p:txBody>
      </p:sp>
    </p:spTree>
    <p:extLst>
      <p:ext uri="{BB962C8B-B14F-4D97-AF65-F5344CB8AC3E}">
        <p14:creationId xmlns:p14="http://schemas.microsoft.com/office/powerpoint/2010/main" val="1282326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47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work requirement for a reciprocating compressor is minimum when compression process is.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Isothermal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Isentropic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Polytropic </a:t>
            </a:r>
          </a:p>
          <a:p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Adiabatic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37041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Performance of boiler is measured by 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Amount of 'Mater supported per hour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Steam produced in kg per kg of fuel burnt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Steam produced in kg/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above</a:t>
            </a:r>
          </a:p>
        </p:txBody>
      </p:sp>
    </p:spTree>
    <p:extLst>
      <p:ext uri="{BB962C8B-B14F-4D97-AF65-F5344CB8AC3E}">
        <p14:creationId xmlns:p14="http://schemas.microsoft.com/office/powerpoint/2010/main" val="1073138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HW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For viscous flow the co-efficient of frictions is given by..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 = 8/Re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 = 16/Re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64/Re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 = 32/Re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6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Ramen Ghosh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Cycle Raja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Shiksha Aur Vikas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Rahul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Atit</a:t>
            </a:r>
            <a:r>
              <a:rPr lang="en-US" sz="2000" dirty="0">
                <a:solidFill>
                  <a:schemeClr val="bg1"/>
                </a:solidFill>
              </a:rPr>
              <a:t> Ramteke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Warif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Anchal</a:t>
            </a:r>
            <a:r>
              <a:rPr lang="en-US" sz="2000" dirty="0">
                <a:solidFill>
                  <a:schemeClr val="bg1"/>
                </a:solidFill>
              </a:rPr>
              <a:t> Mishra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Sanjit</a:t>
            </a:r>
            <a:r>
              <a:rPr lang="en-US" sz="2000" dirty="0">
                <a:solidFill>
                  <a:schemeClr val="bg1"/>
                </a:solidFill>
              </a:rPr>
              <a:t> Jana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MS D2E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Mechanical Queen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Piyush Mechanical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Aashik</a:t>
            </a:r>
            <a:r>
              <a:rPr lang="en-US" sz="2000" dirty="0">
                <a:solidFill>
                  <a:schemeClr val="bg1"/>
                </a:solidFill>
              </a:rPr>
              <a:t> Hussain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Pannelal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Gurdeep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Shri Krishna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Vikas Dev Pandey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Jitendra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Om Prakash </a:t>
            </a:r>
            <a:r>
              <a:rPr lang="en-US" sz="2000" dirty="0" err="1">
                <a:solidFill>
                  <a:schemeClr val="bg1"/>
                </a:solidFill>
              </a:rPr>
              <a:t>Chaurasiya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Narender Sura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Somnath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Potbhare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9683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50 Inspirational (And Actionable) Time Management Quotes - RescueTime">
            <a:extLst>
              <a:ext uri="{FF2B5EF4-FFF2-40B4-BE49-F238E27FC236}">
                <a16:creationId xmlns:a16="http://schemas.microsoft.com/office/drawing/2014/main" id="{E831E0C8-B7F0-BA13-FA80-27E7E6AF8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08" y="1347167"/>
            <a:ext cx="6367489" cy="318374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Minor losses in a pipe flow are those losses!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Which are insignificantly small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Which can be neglected always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Caused by frictional resistance </a:t>
            </a:r>
          </a:p>
          <a:p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Caused by local disturbance due to pipe fitting</a:t>
            </a:r>
          </a:p>
        </p:txBody>
      </p:sp>
    </p:spTree>
    <p:extLst>
      <p:ext uri="{BB962C8B-B14F-4D97-AF65-F5344CB8AC3E}">
        <p14:creationId xmlns:p14="http://schemas.microsoft.com/office/powerpoint/2010/main" val="397150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Maximum impulse will be developed in hydraulic ram when!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Ram chamber is large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Supply pipe is long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Supply pipe is short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Waste valve closes suddenly </a:t>
            </a:r>
          </a:p>
        </p:txBody>
      </p:sp>
    </p:spTree>
    <p:extLst>
      <p:ext uri="{BB962C8B-B14F-4D97-AF65-F5344CB8AC3E}">
        <p14:creationId xmlns:p14="http://schemas.microsoft.com/office/powerpoint/2010/main" val="13688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A hydraulic intensifier normally consists of 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a cylinder and a ram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a cylinder, a piston, storage tank and control valve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two cylinders, two rams and a storage device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two co-axial rams and two cylinders </a:t>
            </a:r>
          </a:p>
        </p:txBody>
      </p:sp>
    </p:spTree>
    <p:extLst>
      <p:ext uri="{BB962C8B-B14F-4D97-AF65-F5344CB8AC3E}">
        <p14:creationId xmlns:p14="http://schemas.microsoft.com/office/powerpoint/2010/main" val="295450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2691</Words>
  <Application>Microsoft Macintosh PowerPoint</Application>
  <PresentationFormat>Widescreen</PresentationFormat>
  <Paragraphs>385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Apple Chancery</vt:lpstr>
      <vt:lpstr>Arial</vt:lpstr>
      <vt:lpstr>Britannic Bold</vt:lpstr>
      <vt:lpstr>Calibri</vt:lpstr>
      <vt:lpstr>Calibri Light</vt:lpstr>
      <vt:lpstr>Courier New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2023-05-11T07:43:04Z</dcterms:created>
  <dcterms:modified xsi:type="dcterms:W3CDTF">2023-05-11T07:58:10Z</dcterms:modified>
</cp:coreProperties>
</file>