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7853" r:id="rId2"/>
    <p:sldId id="5904" r:id="rId3"/>
    <p:sldId id="7930" r:id="rId4"/>
    <p:sldId id="6381" r:id="rId5"/>
    <p:sldId id="7944" r:id="rId6"/>
    <p:sldId id="6886" r:id="rId7"/>
    <p:sldId id="7647" r:id="rId8"/>
    <p:sldId id="7931" r:id="rId9"/>
    <p:sldId id="7932" r:id="rId10"/>
    <p:sldId id="7933" r:id="rId11"/>
    <p:sldId id="7934" r:id="rId12"/>
    <p:sldId id="7935" r:id="rId13"/>
    <p:sldId id="7936" r:id="rId14"/>
    <p:sldId id="7937" r:id="rId15"/>
    <p:sldId id="7938" r:id="rId16"/>
    <p:sldId id="7939" r:id="rId17"/>
    <p:sldId id="7940" r:id="rId18"/>
    <p:sldId id="7941" r:id="rId19"/>
    <p:sldId id="7942" r:id="rId20"/>
    <p:sldId id="7943" r:id="rId21"/>
    <p:sldId id="6889" r:id="rId22"/>
    <p:sldId id="6890" r:id="rId23"/>
    <p:sldId id="79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21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E75D7-2ADC-AE47-89A9-61519BCF7881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5981-9891-B74E-B899-4E29170E3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10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83EA-CA85-3E44-5AB7-7078FE275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AF1D7-AC10-210C-6331-319555EB3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7BEB-CF0D-566E-59BC-0FA25D61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B0B24-BAEB-D64C-C290-56783EE8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A570A-7EE5-D25B-F2D3-1CEE7BA3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8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02AC-BE4A-A59B-89ED-A2E92234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BB475-0A3D-04F4-0D64-0293DCA7B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6E50F-EABB-089B-3B34-F6F07857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E4353-7E58-6FB0-0DA8-447516B5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81F3C-4EC2-70B3-D6AE-B964A1B9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7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C1774-9B55-B8AE-56BC-0CA1D474A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A1451-B767-6A99-11D2-A97BFB2E5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72792-32A4-156D-363C-8293C576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45C4D-1140-BD3D-AC90-11DEB54F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7C1C-E483-160E-4E15-9BE7705A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188B-0197-4A83-3027-62547C3B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282E6-033B-3160-B061-2D7ED05FC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43DF-559B-26B2-A11B-1969BEDD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68BB1-678F-B950-2646-22510EFF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20C6-AD6B-94C1-1754-6EDB46B9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A9FA-6074-7D89-89F6-9B17BD4F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EC9CB-C359-ED83-B7E3-BE96FAC1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D348-5013-EF8B-A38D-73BBA8CF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8E19-2309-2681-1709-35353D92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65D28-9A13-A7F1-3912-BA4326EF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612D-FB9A-C3F3-0943-8CBAB542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F963-1AA7-8364-1A49-2722FCFFF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5E178-B280-C3B5-414E-C20C240D8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7EC48-C874-DEB6-7A1E-29BE6812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2CEBC-F9D4-272F-93E8-B9AA75E0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FABCB-5C6A-AE75-22A5-8101C0D7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A36D-7B1F-8E5B-81FA-F41F1EF9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F51AB-639B-BBDD-B2FA-2A6CF326A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A3E2-C218-2366-A264-DA116686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E5A031-2254-1B8B-0A6A-AEFB4D84E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6BD16A-8DB8-EE66-AF0F-62E8DFACF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B86E6-C795-FDE0-D656-03FE5412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D0E6A-A097-3F02-D434-1B597E27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1F243-6157-DDD2-5164-2B3E2606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2315-02E8-9264-E85C-6046010D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65379-C12E-4153-EAA7-D1C82836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CF092-538A-E3BE-8DC4-FCFBA98B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2C41C-0379-05AB-A0D2-9709C29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2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8CB00-FFCD-2AB4-05C5-ABA3E451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CFBA5-0045-FC3E-B83F-8368302C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12AD9-E0DC-06E5-C985-CFF2FFD0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85DA-C017-0A99-FB0F-01C87274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BF24-6ABB-9DD5-FA6B-183AC447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F4C0C-34E3-16B0-5A10-C149374C1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7CC0A-29E6-AAD7-4886-0F1738CE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DCF09-D1A8-D648-3041-32056B15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035B4-733E-2C67-5206-5C848B85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E82A-C24F-148A-55A3-F2798602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E28EB-27FD-7B21-6533-494A8D46B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38E13-3F64-9480-13BF-02BBC6FEF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20228-4602-1C18-D182-9BFCE3F1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2E0D0-0E6D-C0BA-116E-1C533610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4625C-4582-24A9-896E-FCA634F8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3E7B1-4879-70E0-C8BD-478C99E8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D6086-310B-DD51-6F6A-1D3C7C7C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AA21-1943-5474-1906-77FA827C2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7E3E-A013-F144-80B9-2780CBCE52C5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FCE31-972E-F319-2A3B-4C455F53C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6CF06-518E-A6F1-E9EF-1BCD24D08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3CC2-BE60-FA47-AFD2-906D7DF40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6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845A6-021A-1000-8944-1CFE6E9CA59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7BB60D-15DB-3333-F537-2E58FA34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A938BE-A0BB-8806-89B2-45925F9F521A}"/>
              </a:ext>
            </a:extLst>
          </p:cNvPr>
          <p:cNvSpPr/>
          <p:nvPr/>
        </p:nvSpPr>
        <p:spPr>
          <a:xfrm>
            <a:off x="3823855" y="5915890"/>
            <a:ext cx="540327" cy="720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9279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 notch is a device used for measuring_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rate of flow through a pipe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flow velocity through a small channel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rate of flow through a small channel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flow velocity through a pipeline </a:t>
            </a:r>
          </a:p>
        </p:txBody>
      </p:sp>
    </p:spTree>
    <p:extLst>
      <p:ext uri="{BB962C8B-B14F-4D97-AF65-F5344CB8AC3E}">
        <p14:creationId xmlns:p14="http://schemas.microsoft.com/office/powerpoint/2010/main" val="21223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the Froude Number in Open Channel Flow is Less than 1 then the flow is called _</a:t>
            </a:r>
          </a:p>
          <a:p>
            <a:pPr marL="1056202" indent="-457200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Flow</a:t>
            </a:r>
          </a:p>
          <a:p>
            <a:pPr marL="1056202" indent="-457200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 Critical Flow</a:t>
            </a:r>
          </a:p>
          <a:p>
            <a:pPr marL="1056202" indent="-457200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Critical Flow</a:t>
            </a:r>
          </a:p>
          <a:p>
            <a:pPr marL="1056202" indent="-457200" algn="just" defTabSz="599002">
              <a:buFont typeface="+mj-lt"/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77467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region between the separation streamline and the boundary surface of the solid body is known as !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Crest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drag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lift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boundary layer</a:t>
            </a:r>
          </a:p>
        </p:txBody>
      </p:sp>
    </p:spTree>
    <p:extLst>
      <p:ext uri="{BB962C8B-B14F-4D97-AF65-F5344CB8AC3E}">
        <p14:creationId xmlns:p14="http://schemas.microsoft.com/office/powerpoint/2010/main" val="230683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the polytropic process equation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constant if n is infinitesimally small, the process is termed as-</a:t>
            </a:r>
          </a:p>
          <a:p>
            <a:pPr marL="457200" indent="-457200" algn="just">
              <a:buAutoNum type="alphaLcParenBoth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volume 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Constant pressure 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Constant temperature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Adiabatic</a:t>
            </a:r>
          </a:p>
        </p:txBody>
      </p:sp>
    </p:spTree>
    <p:extLst>
      <p:ext uri="{BB962C8B-B14F-4D97-AF65-F5344CB8AC3E}">
        <p14:creationId xmlns:p14="http://schemas.microsoft.com/office/powerpoint/2010/main" val="354317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Heat transfer takes place as per the law of !</a:t>
            </a:r>
          </a:p>
          <a:p>
            <a:pPr marL="457200" indent="-457200" algn="just">
              <a:buAutoNum type="alphaLcParenBoth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Zeroth Law of Thermodynamics 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First Law of Thermodynamics 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Law of Conduction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0150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Identify open system and closed system from the following!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Blood circulation and respiration in human body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Fuel system and radiator in cars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Boiler and Air compressor 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05687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Compression efficiency is compared against!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Ideal compression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Adiabatic compression 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Isentropic compression 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Isothermal compression</a:t>
            </a:r>
          </a:p>
        </p:txBody>
      </p:sp>
    </p:spTree>
    <p:extLst>
      <p:ext uri="{BB962C8B-B14F-4D97-AF65-F5344CB8AC3E}">
        <p14:creationId xmlns:p14="http://schemas.microsoft.com/office/powerpoint/2010/main" val="377985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equation PV =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mRT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essentially valid for.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Perfect gas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Monoatomic gas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Real gas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Mixture of gases</a:t>
            </a:r>
          </a:p>
        </p:txBody>
      </p:sp>
    </p:spTree>
    <p:extLst>
      <p:ext uri="{BB962C8B-B14F-4D97-AF65-F5344CB8AC3E}">
        <p14:creationId xmlns:p14="http://schemas.microsoft.com/office/powerpoint/2010/main" val="156767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piston rod and the cross head in a steam engine are usually connected by means Of.</a:t>
            </a:r>
          </a:p>
          <a:p>
            <a:pPr marL="457200" indent="-457200" algn="just">
              <a:buAutoNum type="alphaLcParenBoth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Cotter Joint</a:t>
            </a:r>
          </a:p>
          <a:p>
            <a:pPr marL="457200" indent="-457200" algn="just">
              <a:buAutoNum type="alphaLcParenBoth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Knuckle Joint</a:t>
            </a:r>
          </a:p>
          <a:p>
            <a:pPr marL="457200" indent="-457200" algn="just">
              <a:buAutoNum type="alphaLcParenBoth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Joint</a:t>
            </a:r>
          </a:p>
          <a:p>
            <a:pPr marL="457200" indent="-457200" algn="just">
              <a:buAutoNum type="alphaLcParenBoth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 Joint</a:t>
            </a:r>
          </a:p>
        </p:txBody>
      </p:sp>
    </p:spTree>
    <p:extLst>
      <p:ext uri="{BB962C8B-B14F-4D97-AF65-F5344CB8AC3E}">
        <p14:creationId xmlns:p14="http://schemas.microsoft.com/office/powerpoint/2010/main" val="419302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Hollow shafts are stronger than solid shafts having same weight because-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the stiffness of hollow shaft is less than that of solid shaft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the strength of hollow shaft is more than that of solid shaft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the natural frequency of hollow shaft is less than that of solid shaft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in hollow shafts, material is not spread at large radius</a:t>
            </a:r>
          </a:p>
        </p:txBody>
      </p:sp>
    </p:spTree>
    <p:extLst>
      <p:ext uri="{BB962C8B-B14F-4D97-AF65-F5344CB8AC3E}">
        <p14:creationId xmlns:p14="http://schemas.microsoft.com/office/powerpoint/2010/main" val="36193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Hero cycle which type of joint used- ?</a:t>
            </a:r>
          </a:p>
          <a:p>
            <a:pPr marL="457200" indent="-457200" algn="just">
              <a:buAutoNum type="alphaLcParenBoth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Cotter joint 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Knuckle joint 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Gib and cotter joint </a:t>
            </a:r>
          </a:p>
          <a:p>
            <a:pPr algn="just"/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Rivetted joint</a:t>
            </a:r>
          </a:p>
        </p:txBody>
      </p:sp>
    </p:spTree>
    <p:extLst>
      <p:ext uri="{BB962C8B-B14F-4D97-AF65-F5344CB8AC3E}">
        <p14:creationId xmlns:p14="http://schemas.microsoft.com/office/powerpoint/2010/main" val="83986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2023 AE/JE Aspirants | List of all upcoming Vacancies | By Shivam Sir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074" name="Picture 2" descr="Many Stacks Of Educational Books At Home Preparing For Exams On A White  Background Stock Photo - Download Image Now - iStock">
            <a:extLst>
              <a:ext uri="{FF2B5EF4-FFF2-40B4-BE49-F238E27FC236}">
                <a16:creationId xmlns:a16="http://schemas.microsoft.com/office/drawing/2014/main" id="{1E509962-716C-6A51-015C-B29F600E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1"/>
            <a:ext cx="12192000" cy="68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C29EB86-985C-BE31-72BF-46964FC0D6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 b="9841"/>
          <a:stretch/>
        </p:blipFill>
        <p:spPr>
          <a:xfrm>
            <a:off x="727524" y="1220772"/>
            <a:ext cx="10494657" cy="43682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756107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2023 AE/JE Aspirants | List of all upcoming Vacancies | By Shivam Sir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074" name="Picture 2" descr="Many Stacks Of Educational Books At Home Preparing For Exams On A White  Background Stock Photo - Download Image Now - iStock">
            <a:extLst>
              <a:ext uri="{FF2B5EF4-FFF2-40B4-BE49-F238E27FC236}">
                <a16:creationId xmlns:a16="http://schemas.microsoft.com/office/drawing/2014/main" id="{1E509962-716C-6A51-015C-B29F600E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1"/>
            <a:ext cx="12192000" cy="68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8D5C4AF-D872-1CB8-56A2-EE2CC78B96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"/>
          <a:stretch/>
        </p:blipFill>
        <p:spPr>
          <a:xfrm>
            <a:off x="1472426" y="828721"/>
            <a:ext cx="9247147" cy="520055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2774223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QuestionsSet-6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HW. Which one of the following is correct relation between (COP)</a:t>
            </a:r>
            <a:r>
              <a:rPr lang="en-US" sz="2400" b="1" baseline="-25000" dirty="0"/>
              <a:t>HP </a:t>
            </a:r>
            <a:r>
              <a:rPr lang="en-US" sz="2400" b="1" dirty="0"/>
              <a:t>and (COP)</a:t>
            </a:r>
            <a:r>
              <a:rPr lang="en-US" sz="2400" b="1" baseline="-25000" dirty="0"/>
              <a:t>R.</a:t>
            </a:r>
          </a:p>
          <a:p>
            <a:pPr marL="457200" indent="-457200" algn="just">
              <a:buAutoNum type="alphaLcParenBoth"/>
            </a:pPr>
            <a:r>
              <a:rPr lang="en-US" sz="2400" b="1" dirty="0"/>
              <a:t>(COP)</a:t>
            </a:r>
            <a:r>
              <a:rPr lang="en-US" sz="2400" b="1" baseline="-25000" dirty="0"/>
              <a:t>HP </a:t>
            </a:r>
            <a:r>
              <a:rPr lang="en-US" sz="2400" b="1" dirty="0"/>
              <a:t>–(COP)</a:t>
            </a:r>
            <a:r>
              <a:rPr lang="en-US" sz="2400" b="1" baseline="-25000" dirty="0"/>
              <a:t>R  </a:t>
            </a:r>
            <a:r>
              <a:rPr lang="en-US" sz="2400" b="1" dirty="0"/>
              <a:t>=1</a:t>
            </a:r>
          </a:p>
          <a:p>
            <a:pPr marL="457200" indent="-457200" algn="just">
              <a:buFontTx/>
              <a:buAutoNum type="alphaLcParenBoth"/>
            </a:pPr>
            <a:r>
              <a:rPr lang="en-US" sz="2400" b="1" dirty="0"/>
              <a:t>(COP)</a:t>
            </a:r>
            <a:r>
              <a:rPr lang="en-US" sz="2400" b="1" baseline="-25000" dirty="0"/>
              <a:t>R </a:t>
            </a:r>
            <a:r>
              <a:rPr lang="en-US" sz="2400" b="1" dirty="0"/>
              <a:t>–(COP)</a:t>
            </a:r>
            <a:r>
              <a:rPr lang="en-US" sz="2400" b="1" baseline="-25000" dirty="0"/>
              <a:t>HP </a:t>
            </a:r>
            <a:r>
              <a:rPr lang="en-US" sz="2400" b="1" dirty="0"/>
              <a:t>=1</a:t>
            </a:r>
          </a:p>
          <a:p>
            <a:pPr marL="457200" indent="-457200" algn="just">
              <a:buFontTx/>
              <a:buAutoNum type="alphaLcParenBoth"/>
            </a:pPr>
            <a:r>
              <a:rPr lang="en-US" sz="2400" b="1" dirty="0"/>
              <a:t>(COP)</a:t>
            </a:r>
            <a:r>
              <a:rPr lang="en-US" sz="2400" b="1" baseline="-25000" dirty="0"/>
              <a:t>HP </a:t>
            </a:r>
            <a:r>
              <a:rPr lang="en-US" sz="2400" b="1" dirty="0"/>
              <a:t>+(COP)</a:t>
            </a:r>
            <a:r>
              <a:rPr lang="en-US" sz="2400" b="1" baseline="-25000" dirty="0"/>
              <a:t>R  </a:t>
            </a:r>
            <a:r>
              <a:rPr lang="en-US" sz="2400" b="1" dirty="0"/>
              <a:t>=1</a:t>
            </a:r>
          </a:p>
          <a:p>
            <a:pPr marL="457200" indent="-457200" algn="just">
              <a:buFontTx/>
              <a:buAutoNum type="alphaLcParenBoth"/>
            </a:pPr>
            <a:r>
              <a:rPr lang="en-US" sz="2400" b="1" dirty="0"/>
              <a:t>(COP)</a:t>
            </a:r>
            <a:r>
              <a:rPr lang="en-US" sz="2400" b="1" baseline="-25000" dirty="0"/>
              <a:t>HP </a:t>
            </a:r>
            <a:r>
              <a:rPr lang="en-US" sz="2400" b="1" dirty="0"/>
              <a:t>+(COP)</a:t>
            </a:r>
            <a:r>
              <a:rPr lang="en-US" sz="2400" b="1" baseline="-25000" dirty="0"/>
              <a:t>R  </a:t>
            </a:r>
            <a:r>
              <a:rPr lang="en-US" sz="2400" b="1" dirty="0"/>
              <a:t>=1</a:t>
            </a:r>
          </a:p>
          <a:p>
            <a:pPr marL="457200" indent="-457200" algn="just">
              <a:buFontTx/>
              <a:buAutoNum type="alphaLcParenBoth"/>
            </a:pPr>
            <a:endParaRPr lang="en-US" sz="3200" b="1" dirty="0"/>
          </a:p>
          <a:p>
            <a:pPr algn="just"/>
            <a:endParaRPr lang="en-US" sz="3200" b="1" dirty="0"/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148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Low specific speed of a pump implies that it is.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centrifugal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mixed flow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axial flow pump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axial flow pump or mixed flow pump </a:t>
            </a:r>
          </a:p>
        </p:txBody>
      </p:sp>
    </p:spTree>
    <p:extLst>
      <p:ext uri="{BB962C8B-B14F-4D97-AF65-F5344CB8AC3E}">
        <p14:creationId xmlns:p14="http://schemas.microsoft.com/office/powerpoint/2010/main" val="26445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Nivas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Anchal</a:t>
            </a:r>
            <a:r>
              <a:rPr lang="en-US" sz="2000" dirty="0">
                <a:solidFill>
                  <a:schemeClr val="bg1"/>
                </a:solidFill>
              </a:rPr>
              <a:t> Mishra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MS D2E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Kritika Mall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Nitish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Sandeep Kumar Jha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Shri Krishna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Rpiyanshu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Naveen </a:t>
            </a:r>
            <a:r>
              <a:rPr lang="en-US" sz="2000" dirty="0" err="1">
                <a:solidFill>
                  <a:schemeClr val="bg1"/>
                </a:solidFill>
              </a:rPr>
              <a:t>Manariya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Ayush</a:t>
            </a:r>
            <a:r>
              <a:rPr lang="en-US" sz="2000" dirty="0">
                <a:solidFill>
                  <a:schemeClr val="bg1"/>
                </a:solidFill>
              </a:rPr>
              <a:t> Suthar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Ankit </a:t>
            </a:r>
            <a:r>
              <a:rPr lang="en-US" sz="2000" dirty="0" err="1">
                <a:solidFill>
                  <a:schemeClr val="bg1"/>
                </a:solidFill>
              </a:rPr>
              <a:t>Mongre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Naresh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Dev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Mona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Neeraj </a:t>
            </a:r>
            <a:r>
              <a:rPr lang="en-US" sz="2000" dirty="0" err="1">
                <a:solidFill>
                  <a:schemeClr val="bg1"/>
                </a:solidFill>
              </a:rPr>
              <a:t>Rathor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Shahzad Ali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Alok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Ela Sahoo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Manadeep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Sabita</a:t>
            </a:r>
            <a:r>
              <a:rPr lang="en-US" sz="2000" dirty="0">
                <a:solidFill>
                  <a:schemeClr val="bg1"/>
                </a:solidFill>
              </a:rPr>
              <a:t>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Ashish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Kumar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Satyendra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Sahid</a:t>
            </a:r>
            <a:r>
              <a:rPr lang="en-US" sz="2000" dirty="0">
                <a:solidFill>
                  <a:schemeClr val="bg1"/>
                </a:solidFill>
              </a:rPr>
              <a:t> Ahmed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Rupam</a:t>
            </a:r>
            <a:r>
              <a:rPr lang="en-US" sz="2000" dirty="0">
                <a:solidFill>
                  <a:schemeClr val="bg1"/>
                </a:solidFill>
              </a:rPr>
              <a:t> Kumari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Jignesh Shah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Kashyap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Chandan Kumar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Vaibhav Srivastava</a:t>
            </a:r>
          </a:p>
        </p:txBody>
      </p:sp>
    </p:spTree>
    <p:extLst>
      <p:ext uri="{BB962C8B-B14F-4D97-AF65-F5344CB8AC3E}">
        <p14:creationId xmlns:p14="http://schemas.microsoft.com/office/powerpoint/2010/main" val="271017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3" name="Picture 2" descr="Motivational Quotes of the Day to Restore You | Everyday Power">
            <a:extLst>
              <a:ext uri="{FF2B5EF4-FFF2-40B4-BE49-F238E27FC236}">
                <a16:creationId xmlns:a16="http://schemas.microsoft.com/office/drawing/2014/main" id="{9AD56602-7360-2298-7ECD-876B7597A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29816"/>
          <a:stretch/>
        </p:blipFill>
        <p:spPr bwMode="auto">
          <a:xfrm>
            <a:off x="3599043" y="1240088"/>
            <a:ext cx="7289673" cy="45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5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94227D-E026-64AB-A81C-CC6247232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357" y="1053598"/>
            <a:ext cx="3573526" cy="3591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1ACA80-6E2C-CC89-9374-0CF0424B57F4}"/>
              </a:ext>
            </a:extLst>
          </p:cNvPr>
          <p:cNvSpPr txBox="1"/>
          <p:nvPr/>
        </p:nvSpPr>
        <p:spPr>
          <a:xfrm>
            <a:off x="7481798" y="1702889"/>
            <a:ext cx="45202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rgbClr val="212121"/>
                </a:solidFill>
                <a:effectLst/>
                <a:latin typeface="Nunito" panose="020F0502020204030204" pitchFamily="34" charset="0"/>
              </a:rPr>
              <a:t>Course Highlights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350+ hours of Live Technical Classes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130+ hours of Live Non-Technical Classes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Access to Recorded Videos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Latest Pattern of JSSC 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Question Practice Session</a:t>
            </a:r>
          </a:p>
        </p:txBody>
      </p:sp>
    </p:spTree>
    <p:extLst>
      <p:ext uri="{BB962C8B-B14F-4D97-AF65-F5344CB8AC3E}">
        <p14:creationId xmlns:p14="http://schemas.microsoft.com/office/powerpoint/2010/main" val="382855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cross section of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cippoletti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weir is_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rectangular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triangular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trapezoidal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 </a:t>
            </a:r>
          </a:p>
        </p:txBody>
      </p:sp>
    </p:spTree>
    <p:extLst>
      <p:ext uri="{BB962C8B-B14F-4D97-AF65-F5344CB8AC3E}">
        <p14:creationId xmlns:p14="http://schemas.microsoft.com/office/powerpoint/2010/main" val="32737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2023 | Mechanical Engineers | Most Expected QuestionsSet-7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9002" indent="-59900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When there is no air left below the nappe, it is know as _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free nappe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depressed nappe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adhering nappe </a:t>
            </a:r>
          </a:p>
          <a:p>
            <a:pPr marL="59900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option are correct </a:t>
            </a:r>
          </a:p>
        </p:txBody>
      </p:sp>
    </p:spTree>
    <p:extLst>
      <p:ext uri="{BB962C8B-B14F-4D97-AF65-F5344CB8AC3E}">
        <p14:creationId xmlns:p14="http://schemas.microsoft.com/office/powerpoint/2010/main" val="401391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1495</Words>
  <Application>Microsoft Macintosh PowerPoint</Application>
  <PresentationFormat>Widescreen</PresentationFormat>
  <Paragraphs>234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Apple Chancery</vt:lpstr>
      <vt:lpstr>Arial</vt:lpstr>
      <vt:lpstr>Britannic Bold</vt:lpstr>
      <vt:lpstr>Calibri</vt:lpstr>
      <vt:lpstr>Calibri Light</vt:lpstr>
      <vt:lpstr>Courier New</vt:lpstr>
      <vt:lpstr>Nunito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2023-06-26T09:57:13Z</dcterms:created>
  <dcterms:modified xsi:type="dcterms:W3CDTF">2023-06-26T10:06:00Z</dcterms:modified>
</cp:coreProperties>
</file>