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1" r:id="rId2"/>
    <p:sldId id="3181" r:id="rId3"/>
    <p:sldId id="3202" r:id="rId4"/>
    <p:sldId id="968" r:id="rId5"/>
    <p:sldId id="3233" r:id="rId6"/>
    <p:sldId id="971" r:id="rId7"/>
    <p:sldId id="972" r:id="rId8"/>
    <p:sldId id="974" r:id="rId9"/>
    <p:sldId id="975" r:id="rId10"/>
    <p:sldId id="979" r:id="rId11"/>
    <p:sldId id="973" r:id="rId12"/>
    <p:sldId id="976" r:id="rId13"/>
    <p:sldId id="977" r:id="rId14"/>
    <p:sldId id="958" r:id="rId15"/>
    <p:sldId id="959" r:id="rId16"/>
    <p:sldId id="98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A247" initials="A" lastIdx="1" clrIdx="0">
    <p:extLst>
      <p:ext uri="{19B8F6BF-5375-455C-9EA6-DF929625EA0E}">
        <p15:presenceInfo xmlns:p15="http://schemas.microsoft.com/office/powerpoint/2012/main" userId="ADDA24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5"/>
    <a:srgbClr val="EF3D56"/>
    <a:srgbClr val="222A35"/>
    <a:srgbClr val="30E3CA"/>
    <a:srgbClr val="333F50"/>
    <a:srgbClr val="47DFE7"/>
    <a:srgbClr val="3FC1C9"/>
    <a:srgbClr val="151223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29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AA6094-0620-41FD-85D2-9B3F08B8D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3D9B7-7ADB-48E7-9D66-33075C767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5D08-B61A-4701-B79B-EB2F6F7835F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9AC05-A576-4912-9F4C-01ED593AAC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E84E9-9A93-4BAA-AA83-37A1E23FF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1EB6-7F93-4ACC-A29C-221B21E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8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86945-29F0-4C2F-AD4E-841875FEA00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02B2-BFD6-4B22-B326-EF1489EF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D02B2-BFD6-4B22-B326-EF1489EFA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2D05-5760-447A-9080-F2D69887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31983-CFD0-4B80-94B1-E3F11995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E82E-18D3-45FD-9539-995B75BC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EAEF-36E6-474A-A194-33804AFE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4122-F341-430B-8855-519778A0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549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A0EF-DDE3-4C34-87BC-690ACFEB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09985-15C2-4247-A5B3-E1CC47EE6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36D4-BB47-4BB4-8F3A-7C140C87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F22A-B74B-4169-880F-AAF9AAA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D09C-338D-4EED-8D05-4C2223A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20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304FC-C794-4924-8DD1-D136D76F4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F8D35-B140-46F4-97AE-6D22B851B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04AF-D832-4BA0-95F3-B18AFB72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F0A9-1505-4464-A15A-BDB3EBB1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058D-B358-4FFA-A4CE-0AAE20D1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8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FEBF-6208-4FEE-8669-C7EACAA3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2826-EB02-4D13-8A8F-6F3DC230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CCE1-1581-4FF5-B5E8-94632941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D56A4-2FAD-433B-AACE-EB8E72D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B63F-A500-4B56-8823-5A873CD8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44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F873-5A28-4F66-AF3A-6F57EAE8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3998-5126-46DD-9856-5B1C3ED2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24C61-054A-4E27-9AB1-5C83C09D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93ED4-B839-451D-BBF4-2B85F78A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841C-B6FA-49EA-9CED-61E90F10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6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F6DF-BC53-4AF3-B2A8-93A467C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9CA5-5684-4B1E-8C09-7A766A898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53500-8027-4BC9-AF8C-6E6B330A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4377E-0CD7-4060-9973-49D700A5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77F7C-0E6D-4E83-BDFA-1B83B30C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9847-2196-4852-853B-6484C84D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6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EA2E-F1F3-4B36-9C71-EAF99815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1CB70-638F-4AFF-A071-916EDE893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9B75B-2A35-41F2-8E46-9A682F6DF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7878D-BF41-45C7-B9D5-4B64FE9C4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317FB-08E4-4844-8E62-B74397132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D1097-44E6-40FF-BD51-380567C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C1A06-F8C6-43DF-A987-862FF4E5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8074E-DA71-411A-AC8B-6AB111BA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87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41AD-B2BE-4D77-AADB-23BCB76A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184C0-134B-44F0-863F-C3EE2A7A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517F1-D0E7-4343-A442-4BA53AC2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34542-3344-4A5C-AEBF-E54E0491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68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0ADC1-1782-4623-A293-A68B4D7C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372C1-7A19-46C7-ACEF-E73D4ACA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696B-45A4-460F-B7DA-6938AB82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4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D123-0279-4915-A6CB-51417EB4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524E2-10AA-45CC-8CC0-20E9DDF0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A229F-4CAC-44B3-B0E8-1B53FE214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AEDD0-6A07-41A9-A5F3-B0BD06A1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250E5-8AC6-4E25-B57E-04BF8271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8414-0B51-4083-8488-A26FFF87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57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CFE5-7C06-4753-B931-D3026BE4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2E067-8B21-4124-91E6-ABF99F4E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EF025-1193-4009-B1EF-3EDBA4CFF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7172A-E5BA-4F0B-9218-07514049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8E235-FAEA-454E-AE2E-5D4D4DAE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E92FB-4DF4-464F-B597-F300121E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56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w5">
            <a:extLst>
              <a:ext uri="{FF2B5EF4-FFF2-40B4-BE49-F238E27FC236}">
                <a16:creationId xmlns:a16="http://schemas.microsoft.com/office/drawing/2014/main" id="{994D3487-65C6-499A-80CC-68CF0BE2C7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FA6D6-B363-42E1-9BD3-37D9BC92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984D-682A-45B3-A418-01F33F74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551C-3DA9-4CBA-A7AA-2DC481EF3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3D25-9E6E-4814-9F59-34BBAED9FF8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6248-CA20-444F-9C11-0A95D6772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5F03D-446A-4119-BA6D-67DE79352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B307-0525-4B15-A6F7-B59980C5B1A3}" type="slidenum">
              <a:rPr lang="en-IN" smtClean="0"/>
              <a:t>‹#›</a:t>
            </a:fld>
            <a:endParaRPr lang="en-IN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579181F-8284-4417-AB2F-ABBDEB56289D}"/>
              </a:ext>
            </a:extLst>
          </p:cNvPr>
          <p:cNvSpPr/>
          <p:nvPr userDrawn="1"/>
        </p:nvSpPr>
        <p:spPr>
          <a:xfrm rot="10800000" flipV="1">
            <a:off x="10444293" y="5889072"/>
            <a:ext cx="1747703" cy="9689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173E050-F3B8-4537-BD10-A87B7F439DA8}"/>
              </a:ext>
            </a:extLst>
          </p:cNvPr>
          <p:cNvSpPr/>
          <p:nvPr userDrawn="1"/>
        </p:nvSpPr>
        <p:spPr>
          <a:xfrm>
            <a:off x="3226527" y="0"/>
            <a:ext cx="8869680" cy="646331"/>
          </a:xfrm>
          <a:prstGeom prst="round2DiagRect">
            <a:avLst/>
          </a:prstGeom>
          <a:solidFill>
            <a:srgbClr val="EF3D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1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B267F2-3A5D-E99E-2125-B2EA9D07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F9B7-7F7B-809A-E589-DF993156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09" y="57046"/>
            <a:ext cx="9976791" cy="6048712"/>
          </a:xfrm>
        </p:spPr>
        <p:txBody>
          <a:bodyPr>
            <a:normAutofit/>
          </a:bodyPr>
          <a:lstStyle/>
          <a:p>
            <a:pPr algn="l"/>
            <a:r>
              <a:rPr lang="en-IN" sz="4000" b="1" dirty="0">
                <a:solidFill>
                  <a:srgbClr val="FF0000"/>
                </a:solidFill>
              </a:rPr>
              <a:t>Need for Prison Reforms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045-EF8D-7203-0C29-21E3E74A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C70EA-A3D0-41AC-1950-93458408C531}"/>
              </a:ext>
            </a:extLst>
          </p:cNvPr>
          <p:cNvSpPr txBox="1"/>
          <p:nvPr/>
        </p:nvSpPr>
        <p:spPr>
          <a:xfrm>
            <a:off x="767408" y="908720"/>
            <a:ext cx="6408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 This </a:t>
            </a:r>
            <a:r>
              <a:rPr lang="en-US" sz="2800" u="sng" dirty="0">
                <a:solidFill>
                  <a:schemeClr val="bg1"/>
                </a:solidFill>
              </a:rPr>
              <a:t>undermines the ability </a:t>
            </a:r>
            <a:r>
              <a:rPr lang="en-US" sz="2800" dirty="0">
                <a:solidFill>
                  <a:schemeClr val="bg1"/>
                </a:solidFill>
              </a:rPr>
              <a:t>of prison systems to meet the </a:t>
            </a:r>
            <a:r>
              <a:rPr lang="en-US" sz="2800" b="1" dirty="0">
                <a:solidFill>
                  <a:schemeClr val="bg1"/>
                </a:solidFill>
              </a:rPr>
              <a:t>basic needs of prisoners, such as healthcare, food, and accommodation.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 This also </a:t>
            </a:r>
            <a:r>
              <a:rPr lang="en-US" sz="2800" u="sng" dirty="0">
                <a:solidFill>
                  <a:schemeClr val="bg1"/>
                </a:solidFill>
              </a:rPr>
              <a:t>endangers the </a:t>
            </a:r>
            <a:r>
              <a:rPr lang="en-US" sz="2800" b="1" u="sng" dirty="0">
                <a:solidFill>
                  <a:schemeClr val="bg1"/>
                </a:solidFill>
              </a:rPr>
              <a:t>basic rights </a:t>
            </a:r>
            <a:r>
              <a:rPr lang="en-US" sz="2800" b="1" dirty="0">
                <a:solidFill>
                  <a:schemeClr val="bg1"/>
                </a:solidFill>
              </a:rPr>
              <a:t>of prisoners</a:t>
            </a:r>
            <a:r>
              <a:rPr lang="en-US" sz="2800" dirty="0">
                <a:solidFill>
                  <a:schemeClr val="bg1"/>
                </a:solidFill>
              </a:rPr>
              <a:t>, including the right to have adequate standards of living and the right to the highest attainable standards of physical and mental health.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Where 518 Inmates Sleep in Space for 170, and Gangs Hold It Together - The  New York Times">
            <a:extLst>
              <a:ext uri="{FF2B5EF4-FFF2-40B4-BE49-F238E27FC236}">
                <a16:creationId xmlns:a16="http://schemas.microsoft.com/office/drawing/2014/main" id="{FD0E2597-713E-5436-92C3-4CDE6E6B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752242"/>
            <a:ext cx="5015880" cy="61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5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BD00D-D2AF-44A5-957D-7A58F169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18E21-205E-4E82-8765-7BB9ADFBE5D0}"/>
              </a:ext>
            </a:extLst>
          </p:cNvPr>
          <p:cNvSpPr txBox="1"/>
          <p:nvPr/>
        </p:nvSpPr>
        <p:spPr>
          <a:xfrm>
            <a:off x="839416" y="355686"/>
            <a:ext cx="89265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No separation of under-trials: </a:t>
            </a:r>
            <a:r>
              <a:rPr lang="en-US" sz="2800" dirty="0">
                <a:solidFill>
                  <a:schemeClr val="bg1"/>
                </a:solidFill>
              </a:rPr>
              <a:t>Around </a:t>
            </a:r>
            <a:r>
              <a:rPr lang="en-US" sz="2800" b="1" dirty="0">
                <a:solidFill>
                  <a:schemeClr val="bg1"/>
                </a:solidFill>
              </a:rPr>
              <a:t>75% of inmates </a:t>
            </a:r>
            <a:r>
              <a:rPr lang="en-US" sz="2800" dirty="0">
                <a:solidFill>
                  <a:schemeClr val="bg1"/>
                </a:solidFill>
              </a:rPr>
              <a:t>in our jails are under-trials. As these awaiting trial inmates come into touch with their incarcerated inmates, they </a:t>
            </a:r>
            <a:r>
              <a:rPr lang="en-US" sz="2800" b="1" dirty="0">
                <a:solidFill>
                  <a:schemeClr val="bg1"/>
                </a:solidFill>
              </a:rPr>
              <a:t>get influenced into the world of crime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Health consequences of imprisonment:</a:t>
            </a:r>
            <a:r>
              <a:rPr lang="en-US" sz="2800" dirty="0">
                <a:solidFill>
                  <a:schemeClr val="bg1"/>
                </a:solidFill>
              </a:rPr>
              <a:t> Prisoners health conditions deteriorate in prisons which are overcrowded, where nutrition is poor, sanitation inadequate and access to fresh air and exercise often unavailable.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BD00D-D2AF-44A5-957D-7A58F169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18E21-205E-4E82-8765-7BB9ADFBE5D0}"/>
              </a:ext>
            </a:extLst>
          </p:cNvPr>
          <p:cNvSpPr txBox="1"/>
          <p:nvPr/>
        </p:nvSpPr>
        <p:spPr>
          <a:xfrm>
            <a:off x="839416" y="355686"/>
            <a:ext cx="95050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Imprisonment and poverty: </a:t>
            </a:r>
            <a:r>
              <a:rPr lang="en-US" sz="2800" dirty="0">
                <a:solidFill>
                  <a:schemeClr val="bg1"/>
                </a:solidFill>
              </a:rPr>
              <a:t>Imprisonment contributes directly to the </a:t>
            </a:r>
            <a:r>
              <a:rPr lang="en-US" sz="2800" b="1" dirty="0">
                <a:solidFill>
                  <a:schemeClr val="bg1"/>
                </a:solidFill>
              </a:rPr>
              <a:t>impoverishment</a:t>
            </a:r>
            <a:r>
              <a:rPr lang="en-US" sz="2800" dirty="0">
                <a:solidFill>
                  <a:schemeClr val="bg1"/>
                </a:solidFill>
              </a:rPr>
              <a:t> of the prisoner, of his family. 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Family </a:t>
            </a:r>
            <a:r>
              <a:rPr lang="en-US" sz="2800" dirty="0">
                <a:solidFill>
                  <a:schemeClr val="bg1"/>
                </a:solidFill>
              </a:rPr>
              <a:t>experiences financial losses as a result of the imprisonment of one of its members, exacerbated by the new expenses that must be met -such as the cost of a lawyer, food for the imprisoned person, transport to prison for visits and so on. </a:t>
            </a:r>
          </a:p>
          <a:p>
            <a:pPr algn="just"/>
            <a:endParaRPr lang="en-US" sz="2800" b="1" dirty="0">
              <a:solidFill>
                <a:schemeClr val="bg1"/>
              </a:solidFill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• Severe staff crunch: </a:t>
            </a:r>
            <a:r>
              <a:rPr lang="en-US" sz="2800" dirty="0">
                <a:solidFill>
                  <a:schemeClr val="bg1"/>
                </a:solidFill>
              </a:rPr>
              <a:t>About 30% of the sanctioned jail executive staff posts still lie vacant. At national level there is an average 7 inmates per staff in all jails in India (2020).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2480AB-775A-5F35-DB3B-0D3905F3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7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74C2F-E673-2DBA-B9DA-7819B136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E1558-CE40-A0A5-4B6C-239E520593E3}"/>
              </a:ext>
            </a:extLst>
          </p:cNvPr>
          <p:cNvSpPr txBox="1"/>
          <p:nvPr/>
        </p:nvSpPr>
        <p:spPr>
          <a:xfrm>
            <a:off x="767408" y="1"/>
            <a:ext cx="100699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• Issues of women prisoners: </a:t>
            </a:r>
            <a:r>
              <a:rPr lang="en-US" sz="2800" dirty="0">
                <a:solidFill>
                  <a:schemeClr val="bg1"/>
                </a:solidFill>
              </a:rPr>
              <a:t>There is a severe lack of female staff, inadequate numbers of toilets, bathrooms and other basic preconditions for sanitation and hygiene. Also physical and sexual violence is a common scenario in prison. </a:t>
            </a:r>
          </a:p>
          <a:p>
            <a:pPr algn="just"/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• COVID-19 induced changes: </a:t>
            </a:r>
            <a:r>
              <a:rPr lang="en-US" sz="2800" dirty="0">
                <a:solidFill>
                  <a:schemeClr val="bg1"/>
                </a:solidFill>
              </a:rPr>
              <a:t>Many prison systems </a:t>
            </a:r>
            <a:r>
              <a:rPr lang="en-US" sz="2800" b="1" dirty="0">
                <a:solidFill>
                  <a:schemeClr val="bg1"/>
                </a:solidFill>
              </a:rPr>
              <a:t>have failed to implement critical COVID-19 preventive measures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People in prison are especially vulnerable due to cramped living conditions, lack of hygiene supplies and poorer health status.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1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9D893-88D9-71E1-692A-D8C0986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7705B-0165-37E1-A275-58B55E9B1A1D}"/>
              </a:ext>
            </a:extLst>
          </p:cNvPr>
          <p:cNvSpPr txBox="1"/>
          <p:nvPr/>
        </p:nvSpPr>
        <p:spPr>
          <a:xfrm>
            <a:off x="419708" y="0"/>
            <a:ext cx="1135258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Important Reform Measures taken so far in India </a:t>
            </a:r>
          </a:p>
          <a:p>
            <a:endParaRPr lang="en-US" sz="2800" b="1" dirty="0"/>
          </a:p>
          <a:p>
            <a:r>
              <a:rPr lang="en-US" sz="2800" dirty="0">
                <a:solidFill>
                  <a:schemeClr val="bg1"/>
                </a:solidFill>
              </a:rPr>
              <a:t>• The modern prison system was </a:t>
            </a:r>
            <a:r>
              <a:rPr lang="en-US" sz="2800" dirty="0" err="1">
                <a:solidFill>
                  <a:schemeClr val="bg1"/>
                </a:solidFill>
              </a:rPr>
              <a:t>conceptualised</a:t>
            </a:r>
            <a:r>
              <a:rPr lang="en-US" sz="2800" dirty="0">
                <a:solidFill>
                  <a:schemeClr val="bg1"/>
                </a:solidFill>
              </a:rPr>
              <a:t> by </a:t>
            </a:r>
            <a:r>
              <a:rPr lang="en-US" sz="2800" b="1" dirty="0">
                <a:solidFill>
                  <a:schemeClr val="bg1"/>
                </a:solidFill>
              </a:rPr>
              <a:t>TB Macaulay in 1835.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Prison Act, 1894, </a:t>
            </a:r>
            <a:r>
              <a:rPr lang="en-US" sz="2800" dirty="0">
                <a:solidFill>
                  <a:schemeClr val="bg1"/>
                </a:solidFill>
              </a:rPr>
              <a:t>enacted to bring uniformity in the working of the prisoners in India. The Act provided for classification of prisoners.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All India Jail Committee (1919-1920)</a:t>
            </a:r>
            <a:r>
              <a:rPr lang="en-US" sz="2800" dirty="0">
                <a:solidFill>
                  <a:schemeClr val="bg1"/>
                </a:solidFill>
              </a:rPr>
              <a:t> was first ever comprehensive study that was launched on this subject.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All India Jails Manual Committee 1957-59 </a:t>
            </a:r>
            <a:r>
              <a:rPr lang="en-US" sz="2800" dirty="0">
                <a:solidFill>
                  <a:schemeClr val="bg1"/>
                </a:solidFill>
              </a:rPr>
              <a:t>to prepare a model prison manual</a:t>
            </a:r>
            <a:endParaRPr lang="en-US" sz="2800" b="1" i="0" dirty="0">
              <a:solidFill>
                <a:schemeClr val="bg1"/>
              </a:solidFill>
              <a:effectLst/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6718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9D893-88D9-71E1-692A-D8C0986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7705B-0165-37E1-A275-58B55E9B1A1D}"/>
              </a:ext>
            </a:extLst>
          </p:cNvPr>
          <p:cNvSpPr txBox="1"/>
          <p:nvPr/>
        </p:nvSpPr>
        <p:spPr>
          <a:xfrm>
            <a:off x="911424" y="332656"/>
            <a:ext cx="96490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Conclusion: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Issue of overcrowding </a:t>
            </a:r>
            <a:r>
              <a:rPr lang="en-US" sz="2400" dirty="0">
                <a:solidFill>
                  <a:schemeClr val="bg1"/>
                </a:solidFill>
              </a:rPr>
              <a:t>can be addressed by: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</a:rPr>
              <a:t>Open Jail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 It is a </a:t>
            </a:r>
            <a:r>
              <a:rPr lang="en-US" sz="2400" b="1" dirty="0">
                <a:solidFill>
                  <a:schemeClr val="bg1"/>
                </a:solidFill>
              </a:rPr>
              <a:t>correctional institution </a:t>
            </a:r>
            <a:r>
              <a:rPr lang="en-US" sz="2400" dirty="0">
                <a:solidFill>
                  <a:schemeClr val="bg1"/>
                </a:solidFill>
              </a:rPr>
              <a:t>in which inmates are trusted to serve out their sentences under limited supervision and are often not locked up in jails.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They are free to go to </a:t>
            </a:r>
            <a:r>
              <a:rPr lang="en-US" sz="2400" dirty="0"/>
              <a:t>work and return to the jail after working hours. </a:t>
            </a:r>
          </a:p>
          <a:p>
            <a:pPr algn="l"/>
            <a:endParaRPr lang="en-US" sz="2400" dirty="0"/>
          </a:p>
        </p:txBody>
      </p:sp>
      <p:pic>
        <p:nvPicPr>
          <p:cNvPr id="4098" name="Picture 2" descr="Open Prison as a part of Jail Reforms in India - iPleaders">
            <a:extLst>
              <a:ext uri="{FF2B5EF4-FFF2-40B4-BE49-F238E27FC236}">
                <a16:creationId xmlns:a16="http://schemas.microsoft.com/office/drawing/2014/main" id="{64171638-0BF8-F4DE-A7B7-E633319E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868273"/>
            <a:ext cx="10513168" cy="18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0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54A82-8623-1E75-EFCE-5CF324E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1734E-C589-C4CA-D7D1-A43802650423}"/>
              </a:ext>
            </a:extLst>
          </p:cNvPr>
          <p:cNvSpPr txBox="1"/>
          <p:nvPr/>
        </p:nvSpPr>
        <p:spPr>
          <a:xfrm>
            <a:off x="767408" y="112977"/>
            <a:ext cx="89289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b="1" dirty="0">
                <a:solidFill>
                  <a:schemeClr val="bg1"/>
                </a:solidFill>
              </a:rPr>
              <a:t>Fast-Track Courts</a:t>
            </a:r>
            <a:r>
              <a:rPr lang="en-US" sz="2400" dirty="0">
                <a:solidFill>
                  <a:schemeClr val="bg1"/>
                </a:solidFill>
              </a:rPr>
              <a:t>: should be established so that no innocent prisoner should be forced to spend too much time in jail.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Adherence to key international rules and standards such as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b="1" dirty="0">
                <a:solidFill>
                  <a:schemeClr val="bg1"/>
                </a:solidFill>
              </a:rPr>
              <a:t>UN Standard Minimum Rules </a:t>
            </a:r>
            <a:r>
              <a:rPr lang="en-US" sz="2400" dirty="0">
                <a:solidFill>
                  <a:schemeClr val="bg1"/>
                </a:solidFill>
              </a:rPr>
              <a:t>for the Treatment of Prisoners (the Nelson Mandela Rules) that set out the minimum standards for the treatment of people in prison and for good prison management.</a:t>
            </a:r>
            <a:endParaRPr lang="en-US" sz="2400" b="1" i="0" dirty="0">
              <a:solidFill>
                <a:schemeClr val="bg1"/>
              </a:solidFill>
              <a:effectLst/>
              <a:latin typeface="PT Serif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925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5878" y="1221828"/>
            <a:ext cx="5553087" cy="370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6001130" y="6379259"/>
            <a:ext cx="2894329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95"/>
              </a:spcBef>
            </a:pPr>
            <a:r>
              <a:rPr lang="en-US" spc="-45"/>
              <a:t>ABHIPEDIA </a:t>
            </a:r>
            <a:r>
              <a:rPr lang="en-US" spc="-75"/>
              <a:t>POWERED  </a:t>
            </a:r>
            <a:r>
              <a:rPr lang="en-US" spc="-95"/>
              <a:t>BY  </a:t>
            </a:r>
            <a:r>
              <a:rPr lang="en-US" spc="10"/>
              <a:t>Abhimanu </a:t>
            </a:r>
            <a:r>
              <a:rPr lang="en-US" spc="-30"/>
              <a:t>IAS, </a:t>
            </a:r>
            <a:r>
              <a:rPr lang="en-US" spc="15"/>
              <a:t>mail</a:t>
            </a:r>
            <a:r>
              <a:rPr lang="en-US" spc="-140"/>
              <a:t> </a:t>
            </a:r>
            <a:r>
              <a:rPr lang="en-US" spc="15"/>
              <a:t>at</a:t>
            </a:r>
          </a:p>
          <a:p>
            <a:pPr marL="1576070"/>
            <a:r>
              <a:rPr lang="en-US" spc="-15"/>
              <a:t>info@</a:t>
            </a:r>
            <a:r>
              <a:rPr lang="en-US" spc="-55"/>
              <a:t> </a:t>
            </a:r>
            <a:r>
              <a:rPr lang="en-US" spc="10"/>
              <a:t>abhimanu.com</a:t>
            </a:r>
            <a:endParaRPr spc="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26291" y="6531659"/>
            <a:ext cx="23749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IN" spc="75" smtClean="0"/>
              <a:pPr marL="38100">
                <a:lnSpc>
                  <a:spcPct val="100000"/>
                </a:lnSpc>
                <a:spcBef>
                  <a:spcPts val="195"/>
                </a:spcBef>
              </a:pPr>
              <a:t>17</a:t>
            </a:fld>
            <a:endParaRPr spc="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9B8D-CCD4-6416-4725-FA0F8B5E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8E3F7-383E-ACC6-C046-D9ED3AC96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77" y="0"/>
            <a:ext cx="5345723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93F25-3629-FBB8-1D09-8B2EBE14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5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7ED3D9-73AE-4727-AA2A-E920DA983E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" y="81364"/>
            <a:ext cx="1949612" cy="1637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248237" y="995967"/>
            <a:ext cx="8503939" cy="76944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N" sz="4400" b="1" dirty="0">
                <a:solidFill>
                  <a:schemeClr val="bg1"/>
                </a:solidFill>
              </a:rPr>
              <a:t>PRISON REFORMS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75041-26E2-5104-3EF0-9A3B814D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" y="0"/>
            <a:ext cx="2078916" cy="1835055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6A9AE9B7-A324-745A-F07F-B57F393A68B9}"/>
              </a:ext>
            </a:extLst>
          </p:cNvPr>
          <p:cNvSpPr/>
          <p:nvPr/>
        </p:nvSpPr>
        <p:spPr>
          <a:xfrm>
            <a:off x="2241396" y="81364"/>
            <a:ext cx="9783508" cy="832339"/>
          </a:xfrm>
          <a:prstGeom prst="round2Diag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FFFF00"/>
                </a:solidFill>
                <a:latin typeface="Calisto MT" panose="02040603050505030304" pitchFamily="18" charset="0"/>
              </a:rPr>
              <a:t>Most Important Essay Topics</a:t>
            </a:r>
            <a:endParaRPr lang="en-US" sz="4000" b="1" dirty="0">
              <a:solidFill>
                <a:srgbClr val="FFFF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61C2-BB6B-58A5-DF5E-61F08A34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60648"/>
            <a:ext cx="9976791" cy="60487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Ministry of Home Affairs (MHA) </a:t>
            </a:r>
            <a:r>
              <a:rPr lang="en-US" sz="2800" dirty="0">
                <a:solidFill>
                  <a:schemeClr val="bg1"/>
                </a:solidFill>
              </a:rPr>
              <a:t>issued guidelines for implementation of the </a:t>
            </a:r>
            <a:r>
              <a:rPr lang="en-US" sz="2800" b="1" dirty="0" err="1">
                <a:solidFill>
                  <a:schemeClr val="bg1"/>
                </a:solidFill>
              </a:rPr>
              <a:t>Modernisation</a:t>
            </a:r>
            <a:r>
              <a:rPr lang="en-US" sz="2800" b="1" dirty="0">
                <a:solidFill>
                  <a:schemeClr val="bg1"/>
                </a:solidFill>
              </a:rPr>
              <a:t> of Prisons (</a:t>
            </a:r>
            <a:r>
              <a:rPr lang="en-US" sz="2800" b="1" dirty="0" err="1">
                <a:solidFill>
                  <a:schemeClr val="bg1"/>
                </a:solidFill>
              </a:rPr>
              <a:t>MoP</a:t>
            </a:r>
            <a:r>
              <a:rPr lang="en-US" sz="2800" b="1" dirty="0">
                <a:solidFill>
                  <a:schemeClr val="bg1"/>
                </a:solidFill>
              </a:rPr>
              <a:t>) Project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D943B-BCCD-9E36-4FE4-03909F2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Modernisation Of Prisons Project - UPSC Notes">
            <a:extLst>
              <a:ext uri="{FF2B5EF4-FFF2-40B4-BE49-F238E27FC236}">
                <a16:creationId xmlns:a16="http://schemas.microsoft.com/office/drawing/2014/main" id="{02F89765-6E68-8D01-2C53-22FF9F18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744"/>
            <a:ext cx="12192000" cy="51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0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11BF2-64AA-F0D2-0CE4-D8F1EFAA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211BC-E761-F432-3B77-6A4A49E00BC7}"/>
              </a:ext>
            </a:extLst>
          </p:cNvPr>
          <p:cNvSpPr txBox="1"/>
          <p:nvPr/>
        </p:nvSpPr>
        <p:spPr>
          <a:xfrm>
            <a:off x="767408" y="0"/>
            <a:ext cx="1072919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Background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Prison is a </a:t>
            </a:r>
            <a:r>
              <a:rPr lang="en-US" sz="2800" b="1" dirty="0">
                <a:solidFill>
                  <a:schemeClr val="bg1"/>
                </a:solidFill>
              </a:rPr>
              <a:t>State subject </a:t>
            </a:r>
            <a:r>
              <a:rPr lang="en-US" sz="2800" dirty="0">
                <a:solidFill>
                  <a:schemeClr val="bg1"/>
                </a:solidFill>
              </a:rPr>
              <a:t>under List-II of the Seventh Schedule in the Constitution.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The management and administration of Prisons </a:t>
            </a:r>
            <a:r>
              <a:rPr lang="en-US" sz="2800" b="1" dirty="0">
                <a:solidFill>
                  <a:schemeClr val="bg1"/>
                </a:solidFill>
              </a:rPr>
              <a:t>falls exclusively </a:t>
            </a:r>
            <a:r>
              <a:rPr lang="en-US" sz="2800" dirty="0">
                <a:solidFill>
                  <a:schemeClr val="bg1"/>
                </a:solidFill>
              </a:rPr>
              <a:t>in the domain of the </a:t>
            </a:r>
            <a:r>
              <a:rPr lang="en-US" sz="2800" b="1" dirty="0">
                <a:solidFill>
                  <a:schemeClr val="bg1"/>
                </a:solidFill>
              </a:rPr>
              <a:t>State Governments</a:t>
            </a:r>
            <a:r>
              <a:rPr lang="en-US" sz="2800" dirty="0">
                <a:solidFill>
                  <a:schemeClr val="bg1"/>
                </a:solidFill>
              </a:rPr>
              <a:t>, and is governed by the Prisons Act, 1894 and the Prison Manuals of the respective State Governments.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However, the </a:t>
            </a:r>
            <a:r>
              <a:rPr lang="en-US" sz="2800" b="1" dirty="0">
                <a:solidFill>
                  <a:schemeClr val="bg1"/>
                </a:solidFill>
              </a:rPr>
              <a:t>Ministry of Home Affairs </a:t>
            </a:r>
            <a:r>
              <a:rPr lang="en-US" sz="2800" dirty="0">
                <a:solidFill>
                  <a:schemeClr val="bg1"/>
                </a:solidFill>
              </a:rPr>
              <a:t>provides regular guidance and advice to States and UTs on various issues concerning prisons and prison inmates.</a:t>
            </a:r>
          </a:p>
        </p:txBody>
      </p:sp>
    </p:spTree>
    <p:extLst>
      <p:ext uri="{BB962C8B-B14F-4D97-AF65-F5344CB8AC3E}">
        <p14:creationId xmlns:p14="http://schemas.microsoft.com/office/powerpoint/2010/main" val="170984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11A8-13FE-96B7-DC0F-EE1050EA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2" y="404664"/>
            <a:ext cx="10585176" cy="49685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About </a:t>
            </a:r>
            <a:r>
              <a:rPr lang="en-US" sz="3200" b="1" dirty="0" err="1">
                <a:solidFill>
                  <a:srgbClr val="FF0000"/>
                </a:solidFill>
              </a:rPr>
              <a:t>Modernisation</a:t>
            </a:r>
            <a:r>
              <a:rPr lang="en-US" sz="3200" b="1" dirty="0">
                <a:solidFill>
                  <a:srgbClr val="FF0000"/>
                </a:solidFill>
              </a:rPr>
              <a:t> of Prisons (</a:t>
            </a:r>
            <a:r>
              <a:rPr lang="en-US" sz="3200" b="1" dirty="0" err="1">
                <a:solidFill>
                  <a:srgbClr val="FF0000"/>
                </a:solidFill>
              </a:rPr>
              <a:t>MoP</a:t>
            </a:r>
            <a:r>
              <a:rPr lang="en-US" sz="3200" b="1" dirty="0">
                <a:solidFill>
                  <a:srgbClr val="FF0000"/>
                </a:solidFill>
              </a:rPr>
              <a:t>) Project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11BF2-64AA-F0D2-0CE4-D8F1EFAA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B3267-28F8-CED4-D281-D6377EBD5928}"/>
              </a:ext>
            </a:extLst>
          </p:cNvPr>
          <p:cNvSpPr txBox="1"/>
          <p:nvPr/>
        </p:nvSpPr>
        <p:spPr>
          <a:xfrm>
            <a:off x="803412" y="1052736"/>
            <a:ext cx="83441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• Government of India has decided to provide </a:t>
            </a:r>
            <a:r>
              <a:rPr lang="en-US" sz="2800" b="1" dirty="0">
                <a:solidFill>
                  <a:schemeClr val="bg1"/>
                </a:solidFill>
              </a:rPr>
              <a:t>financial assistance</a:t>
            </a:r>
            <a:r>
              <a:rPr lang="en-US" sz="2800" dirty="0">
                <a:solidFill>
                  <a:schemeClr val="bg1"/>
                </a:solidFill>
              </a:rPr>
              <a:t> (in form of </a:t>
            </a:r>
            <a:r>
              <a:rPr lang="en-US" sz="2800" b="1" dirty="0">
                <a:solidFill>
                  <a:schemeClr val="bg1"/>
                </a:solidFill>
              </a:rPr>
              <a:t>Grant in aid</a:t>
            </a:r>
            <a:r>
              <a:rPr lang="en-US" sz="2800" dirty="0">
                <a:solidFill>
                  <a:schemeClr val="bg1"/>
                </a:solidFill>
              </a:rPr>
              <a:t>) to States and UTs, through </a:t>
            </a:r>
            <a:r>
              <a:rPr lang="en-US" sz="2800" dirty="0" err="1">
                <a:solidFill>
                  <a:schemeClr val="bg1"/>
                </a:solidFill>
              </a:rPr>
              <a:t>MoP</a:t>
            </a:r>
            <a:r>
              <a:rPr lang="en-US" sz="2800" dirty="0">
                <a:solidFill>
                  <a:schemeClr val="bg1"/>
                </a:solidFill>
              </a:rPr>
              <a:t> for using modern-day security equipment in Prisons for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 Enhancing the security of jails and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 To facilitate the task of reformation and rehabilitation of prisoners through correctional administration </a:t>
            </a:r>
            <a:r>
              <a:rPr lang="en-US" sz="2800" dirty="0" err="1">
                <a:solidFill>
                  <a:schemeClr val="bg1"/>
                </a:solidFill>
              </a:rPr>
              <a:t>programmes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 Duration of the project is for </a:t>
            </a:r>
            <a:r>
              <a:rPr lang="en-US" sz="2800" b="1" dirty="0">
                <a:solidFill>
                  <a:schemeClr val="bg1"/>
                </a:solidFill>
              </a:rPr>
              <a:t>five years 2021-26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4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A37C1-67DC-9B2C-CB45-92A563C3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168D8-5FC4-D60D-AB63-F23A40E8A42A}"/>
              </a:ext>
            </a:extLst>
          </p:cNvPr>
          <p:cNvSpPr txBox="1"/>
          <p:nvPr/>
        </p:nvSpPr>
        <p:spPr>
          <a:xfrm>
            <a:off x="839416" y="260648"/>
            <a:ext cx="1051316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Objectives of </a:t>
            </a:r>
            <a:r>
              <a:rPr lang="en-US" sz="3200" b="1" dirty="0" err="1">
                <a:solidFill>
                  <a:srgbClr val="FF0000"/>
                </a:solidFill>
              </a:rPr>
              <a:t>MoP</a:t>
            </a:r>
            <a:r>
              <a:rPr lang="en-US" sz="3200" b="1" dirty="0">
                <a:solidFill>
                  <a:srgbClr val="FF0000"/>
                </a:solidFill>
              </a:rPr>
              <a:t> project 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chemeClr val="bg1"/>
                </a:solidFill>
              </a:rPr>
              <a:t>o Filling the </a:t>
            </a:r>
            <a:r>
              <a:rPr lang="en-US" sz="2400" b="1" dirty="0">
                <a:solidFill>
                  <a:schemeClr val="bg1"/>
                </a:solidFill>
              </a:rPr>
              <a:t>existing gaps </a:t>
            </a:r>
            <a:r>
              <a:rPr lang="en-US" sz="2400" dirty="0">
                <a:solidFill>
                  <a:schemeClr val="bg1"/>
                </a:solidFill>
              </a:rPr>
              <a:t>in security infrastructure of jails.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 Providing </a:t>
            </a:r>
            <a:r>
              <a:rPr lang="en-US" sz="2400" b="1" dirty="0">
                <a:solidFill>
                  <a:schemeClr val="bg1"/>
                </a:solidFill>
              </a:rPr>
              <a:t>new security equipment</a:t>
            </a:r>
            <a:r>
              <a:rPr lang="en-US" sz="2400" dirty="0">
                <a:solidFill>
                  <a:schemeClr val="bg1"/>
                </a:solidFill>
              </a:rPr>
              <a:t> to jails in line with modern day technologies.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b="1" dirty="0">
                <a:solidFill>
                  <a:schemeClr val="bg1"/>
                </a:solidFill>
              </a:rPr>
              <a:t>Strengthening the jail security system </a:t>
            </a:r>
            <a:r>
              <a:rPr lang="en-US" sz="2400" dirty="0">
                <a:solidFill>
                  <a:schemeClr val="bg1"/>
                </a:solidFill>
              </a:rPr>
              <a:t>through security equipment like Door Frame/ Metal Detectors/ Security Poles, Baggage Scanners/ Frisking/ Search/ Jamming Solutions etc.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b="1" dirty="0">
                <a:solidFill>
                  <a:schemeClr val="bg1"/>
                </a:solidFill>
              </a:rPr>
              <a:t>Focus on </a:t>
            </a:r>
            <a:r>
              <a:rPr lang="en-US" sz="2400" dirty="0">
                <a:solidFill>
                  <a:schemeClr val="bg1"/>
                </a:solidFill>
              </a:rPr>
              <a:t>correctional administration, which includes bringing </a:t>
            </a:r>
            <a:r>
              <a:rPr lang="en-US" sz="2400" b="1" dirty="0">
                <a:solidFill>
                  <a:schemeClr val="bg1"/>
                </a:solidFill>
              </a:rPr>
              <a:t>attitudinal change </a:t>
            </a:r>
            <a:r>
              <a:rPr lang="en-US" sz="2400" dirty="0">
                <a:solidFill>
                  <a:schemeClr val="bg1"/>
                </a:solidFill>
              </a:rPr>
              <a:t>in the mindset of prison officials handling inmates.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7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5B18-7E06-57A8-E87D-2FCD7682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60648"/>
            <a:ext cx="9976791" cy="604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bg1"/>
                </a:solidFill>
              </a:rPr>
              <a:t>• Project </a:t>
            </a:r>
            <a:r>
              <a:rPr lang="en-US" sz="2800" b="1" dirty="0">
                <a:solidFill>
                  <a:schemeClr val="bg1"/>
                </a:solidFill>
              </a:rPr>
              <a:t>will cover all States and UTs </a:t>
            </a:r>
            <a:r>
              <a:rPr lang="en-US" sz="2800" dirty="0">
                <a:solidFill>
                  <a:schemeClr val="bg1"/>
                </a:solidFill>
              </a:rPr>
              <a:t>and shall broadly cover the following prison types- Central Jails, District Jails, Sub-Jails, Women Jails, Open Jails, Special Jails etc.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Core components of </a:t>
            </a:r>
            <a:r>
              <a:rPr lang="en-US" sz="2800" b="1" dirty="0" err="1">
                <a:solidFill>
                  <a:schemeClr val="bg1"/>
                </a:solidFill>
              </a:rPr>
              <a:t>MoP</a:t>
            </a:r>
            <a:r>
              <a:rPr lang="en-US" sz="2800" b="1" dirty="0">
                <a:solidFill>
                  <a:schemeClr val="bg1"/>
                </a:solidFill>
              </a:rPr>
              <a:t> project </a:t>
            </a:r>
            <a:r>
              <a:rPr lang="en-US" sz="2800" dirty="0">
                <a:solidFill>
                  <a:schemeClr val="bg1"/>
                </a:solidFill>
              </a:rPr>
              <a:t>are video conference infrastructure, body worn cameras, door frame/Metal detector/Security Poles etc., Baggage Scanners/ Frisking/ Search/ Jamming Solutions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r>
              <a:rPr lang="en-US" sz="2800" dirty="0">
                <a:solidFill>
                  <a:schemeClr val="bg1"/>
                </a:solidFill>
              </a:rPr>
              <a:t>, correctional </a:t>
            </a:r>
            <a:r>
              <a:rPr lang="en-US" sz="2800" dirty="0" err="1">
                <a:solidFill>
                  <a:schemeClr val="bg1"/>
                </a:solidFill>
              </a:rPr>
              <a:t>programmes</a:t>
            </a:r>
            <a:r>
              <a:rPr lang="en-US" sz="2800" dirty="0">
                <a:solidFill>
                  <a:schemeClr val="bg1"/>
                </a:solidFill>
              </a:rPr>
              <a:t> etc.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AF42-6110-FDEF-673A-FFA655D0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0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F9B7-7F7B-809A-E589-DF993156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09" y="57046"/>
            <a:ext cx="9976791" cy="6048712"/>
          </a:xfrm>
        </p:spPr>
        <p:txBody>
          <a:bodyPr>
            <a:normAutofit/>
          </a:bodyPr>
          <a:lstStyle/>
          <a:p>
            <a:pPr algn="l"/>
            <a:r>
              <a:rPr lang="en-IN" sz="4000" b="1" dirty="0">
                <a:solidFill>
                  <a:srgbClr val="FF0000"/>
                </a:solidFill>
              </a:rPr>
              <a:t>Need for Prison Reforms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045-EF8D-7203-0C29-21E3E74A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C70EA-A3D0-41AC-1950-93458408C531}"/>
              </a:ext>
            </a:extLst>
          </p:cNvPr>
          <p:cNvSpPr txBox="1"/>
          <p:nvPr/>
        </p:nvSpPr>
        <p:spPr>
          <a:xfrm>
            <a:off x="767408" y="908720"/>
            <a:ext cx="6408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• </a:t>
            </a:r>
            <a:r>
              <a:rPr lang="en-US" sz="2800" b="1" dirty="0">
                <a:solidFill>
                  <a:schemeClr val="bg1"/>
                </a:solidFill>
              </a:rPr>
              <a:t>Overcrowding: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“Prison Statistics India</a:t>
            </a:r>
            <a:r>
              <a:rPr lang="en-US" sz="2800" dirty="0">
                <a:solidFill>
                  <a:schemeClr val="bg1"/>
                </a:solidFill>
              </a:rPr>
              <a:t>”, brought out by </a:t>
            </a:r>
            <a:r>
              <a:rPr lang="en-US" sz="2800" b="1" dirty="0">
                <a:solidFill>
                  <a:schemeClr val="bg1"/>
                </a:solidFill>
              </a:rPr>
              <a:t>National Crime Records Bureau</a:t>
            </a:r>
            <a:r>
              <a:rPr lang="en-US" sz="2800" dirty="0">
                <a:solidFill>
                  <a:schemeClr val="bg1"/>
                </a:solidFill>
              </a:rPr>
              <a:t> stated that in 2019, there were nearly </a:t>
            </a:r>
            <a:r>
              <a:rPr lang="en-US" sz="2800" b="1" dirty="0">
                <a:solidFill>
                  <a:schemeClr val="bg1"/>
                </a:solidFill>
              </a:rPr>
              <a:t>4.8 lakh inmates</a:t>
            </a:r>
            <a:r>
              <a:rPr lang="en-US" sz="2800" dirty="0">
                <a:solidFill>
                  <a:schemeClr val="bg1"/>
                </a:solidFill>
              </a:rPr>
              <a:t> in 1,306 facilities against the sanctioned strength of 4.1 lakh, with an </a:t>
            </a:r>
            <a:r>
              <a:rPr lang="en-US" sz="2800" b="1" dirty="0">
                <a:solidFill>
                  <a:schemeClr val="bg1"/>
                </a:solidFill>
              </a:rPr>
              <a:t>occupancy rate of 118%.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Where 518 Inmates Sleep in Space for 170, and Gangs Hold It Together - The  New York Times">
            <a:extLst>
              <a:ext uri="{FF2B5EF4-FFF2-40B4-BE49-F238E27FC236}">
                <a16:creationId xmlns:a16="http://schemas.microsoft.com/office/drawing/2014/main" id="{FD0E2597-713E-5436-92C3-4CDE6E6B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752242"/>
            <a:ext cx="5015880" cy="61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3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25775</TotalTime>
  <Words>936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Myriad Pro</vt:lpstr>
      <vt:lpstr>PT Serif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atulcanada21@gmail.com</cp:lastModifiedBy>
  <cp:revision>727</cp:revision>
  <dcterms:created xsi:type="dcterms:W3CDTF">2020-02-17T11:18:33Z</dcterms:created>
  <dcterms:modified xsi:type="dcterms:W3CDTF">2022-08-03T06:28:20Z</dcterms:modified>
</cp:coreProperties>
</file>