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8" r:id="rId5"/>
    <p:sldId id="317" r:id="rId6"/>
    <p:sldId id="318" r:id="rId7"/>
    <p:sldId id="319" r:id="rId8"/>
    <p:sldId id="289" r:id="rId9"/>
    <p:sldId id="290" r:id="rId10"/>
    <p:sldId id="291" r:id="rId11"/>
    <p:sldId id="292" r:id="rId12"/>
    <p:sldId id="294" r:id="rId13"/>
    <p:sldId id="295" r:id="rId14"/>
    <p:sldId id="297" r:id="rId15"/>
    <p:sldId id="298" r:id="rId16"/>
    <p:sldId id="313" r:id="rId17"/>
    <p:sldId id="314" r:id="rId18"/>
    <p:sldId id="315" r:id="rId19"/>
    <p:sldId id="316" r:id="rId20"/>
    <p:sldId id="306" r:id="rId21"/>
    <p:sldId id="293" r:id="rId22"/>
    <p:sldId id="29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265" r:id="rId32"/>
    <p:sldId id="26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220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A56B9-4B14-6E31-F1CE-51CE90162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98E2A5-694F-7423-545D-37AF17F81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31252-DD4B-A6DA-F8FE-D4D8EF6F2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21-09-2022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FCD72-9136-D093-DF51-36634F988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AD9A1-86E2-587F-9D54-6AFBE64D9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203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DD6D8-CDF5-6B55-2013-42A240EA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6563EB-7C57-FA88-AC0F-F1CC5C3C9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5DE1D-8D80-5975-7867-63FB6E9D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21-09-2022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A5E2-384A-6765-8900-1630EBC3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57C61-F3A9-1F40-C2AC-C0048995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86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079E0E-DFAA-C568-2D8F-C583DDD94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20CBC9-47D2-C9B3-5A23-163279D38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FC179-40A2-4B79-BA97-FEC298DFA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21-09-2022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3851-B8B4-1DFD-A924-6840E4D4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0ECF4-D550-1B98-2CB8-503CADA3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701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44CF3-BDA6-618F-38BE-0C39307F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10D48-8B04-1B9F-7E7D-BC021FAD3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7A92C-1A2D-2AE8-C95E-8934392E5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21-09-2022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6AC85-308F-180A-6C99-97BC9EDDC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68FA2-D2EE-6CC2-7CE4-5C3CCAAD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834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56767-4593-4009-0644-3D63565E1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FF17C-FC37-F4B0-1EB6-1B2549DB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31A0E-3B6F-990D-F2DE-AD4A53FC1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21-09-2022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57C74-3102-F180-975B-081F22ED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D9FEC-509F-9753-2022-636A96DF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20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B325-69F6-68CF-1C2A-F0C234D8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41DEF-6F6E-C39A-009F-8AED6A22A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1B650-8913-B43E-986B-3EC648B12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BB101-FC1C-0D4B-E5D1-BE037FD3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21-09-2022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F4DEE-D202-E1B5-8D0D-2251F654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714DF-7195-84C0-715D-AC05F1053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143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2A67B-3D1B-1BBC-EDF0-D53BAD2ED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15A37-2E5D-C322-2CD0-C6E9000A5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4B7BA-CEB4-9C4D-F55E-3F35D928C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DD86B2-89FF-5AC7-29C1-D756C4BBB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AFF8D3-11CD-376E-D989-892E78339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058FBB-2FBA-939E-C464-6F3F5F0A5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21-09-2022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7ACF32-05E1-91A9-9C8D-403D8743C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6384B7-478D-FCCA-34A1-9ABC9C1A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915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45E2A-1790-A5A3-1456-859FEF694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1808C-A420-7CAF-EAA5-3B9D17A88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21-09-2022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D185B-0334-AA69-C32C-3951CC213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40EB3-5F88-227F-EB37-C452CF95A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221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D30921-FFB4-E7FD-6DDE-42248D51F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21-09-2022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E0A7B4-C6F0-9BB5-B375-9D128FBB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B19E4-C5E0-11B8-A6BB-AA39BA2A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564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578D7-FAB0-A8A1-968F-CD5DFD6F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C697D-06F9-1FD1-844C-8F5CE72F7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20A20-7B4B-9AE2-F66E-7BAB59E47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9621B-9212-3674-BC1F-F3A5BC538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21-09-2022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46E24-F232-DB98-7A9B-7B7E591A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07818-89E9-E760-B82C-E6C2E7FE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82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94658-F93D-FA65-FE94-899A80380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AFF60C-CA37-C677-C1E7-A799ADA8FA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D56B3D-54CD-BCC3-09D1-8EB795FEC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14DFE-F207-96CF-2338-73C94C018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21-09-2022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7D10A-ECE1-6599-A61C-30039337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B1CF2-C532-9C6E-3D25-7E9374AA7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245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BC55C6-BC57-AFDA-4ECB-849F6977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DE1F9-F068-AA1F-7210-D4C62BAEF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E6BD3-6A97-980F-B400-6492FF64C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A32F2-2001-44CF-A84E-51AA575C3303}" type="datetimeFigureOut">
              <a:rPr lang="en-IN" smtClean="0"/>
              <a:t>21-09-2022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3BADD-6A4E-BE56-69B1-262DFDC90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D7BC5-186F-D0F0-91AB-77716AD45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375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06D85D-7897-0707-DAA0-89B22D18C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32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385F48-A64F-9D3A-2F19-39B814681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0B1092-E583-C341-8A40-AF38768DB1C3}"/>
              </a:ext>
            </a:extLst>
          </p:cNvPr>
          <p:cNvSpPr txBox="1"/>
          <p:nvPr/>
        </p:nvSpPr>
        <p:spPr>
          <a:xfrm>
            <a:off x="357809" y="185531"/>
            <a:ext cx="804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COMPOUND INTEREST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4DD26FB-A73C-A940-B1B3-3C19FC78C741}"/>
                  </a:ext>
                </a:extLst>
              </p:cNvPr>
              <p:cNvSpPr/>
              <p:nvPr/>
            </p:nvSpPr>
            <p:spPr>
              <a:xfrm>
                <a:off x="622500" y="1123289"/>
                <a:ext cx="9568422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SimSun" panose="02010600030101010101" pitchFamily="2" charset="-122"/>
                    <a:cs typeface="Mangal"/>
                  </a:rPr>
                  <a:t>P = ?,    r = 16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SimSun" panose="02010600030101010101" pitchFamily="2" charset="-122"/>
                    <a:cs typeface="Mangal"/>
                  </a:rPr>
                  <a:t>%,    T = 2 years,    CI = ?,   Amount = Rs.1470</a:t>
                </a:r>
                <a:endParaRPr lang="en-US" sz="28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4DD26FB-A73C-A940-B1B3-3C19FC78C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00" y="1123289"/>
                <a:ext cx="9568422" cy="714683"/>
              </a:xfrm>
              <a:prstGeom prst="rect">
                <a:avLst/>
              </a:prstGeom>
              <a:blipFill>
                <a:blip r:embed="rId3"/>
                <a:stretch>
                  <a:fillRect l="-1274" r="-382" b="-7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56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385F48-A64F-9D3A-2F19-39B814681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53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0B1092-E583-C341-8A40-AF38768DB1C3}"/>
              </a:ext>
            </a:extLst>
          </p:cNvPr>
          <p:cNvSpPr txBox="1"/>
          <p:nvPr/>
        </p:nvSpPr>
        <p:spPr>
          <a:xfrm>
            <a:off x="331304" y="-11572"/>
            <a:ext cx="804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COMPOUND INTEREST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DA43A2-61F0-9661-9BF0-90EE908EDD62}"/>
              </a:ext>
            </a:extLst>
          </p:cNvPr>
          <p:cNvSpPr txBox="1"/>
          <p:nvPr/>
        </p:nvSpPr>
        <p:spPr>
          <a:xfrm>
            <a:off x="483704" y="770306"/>
            <a:ext cx="11549269" cy="2989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A sum becomes RS 1,352 </a:t>
            </a:r>
            <a:r>
              <a:rPr lang="en-US" sz="2400" b="1" dirty="0">
                <a:solidFill>
                  <a:srgbClr val="FFFF00"/>
                </a:solidFill>
                <a:latin typeface="Andalus"/>
                <a:ea typeface="Times New Roman" panose="02020603050405020304" pitchFamily="18" charset="0"/>
              </a:rPr>
              <a:t>in </a:t>
            </a:r>
            <a:r>
              <a:rPr lang="en-US" sz="24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2 years at 4% per annum, compound interest. The sum is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hi-IN" sz="2400" b="1" dirty="0">
                <a:solidFill>
                  <a:srgbClr val="92D050"/>
                </a:solidFill>
                <a:effectLst/>
                <a:latin typeface="Andalus"/>
                <a:ea typeface="Times New Roman" panose="02020603050405020304" pitchFamily="18" charset="0"/>
              </a:rPr>
              <a:t>एक राशि 4% प्रति वर्ष चक्रवृद्धि ब्याज की दर से 2 वर्ष में 1,352 रुपये हो जाती है। योग है</a:t>
            </a:r>
            <a:endParaRPr lang="en-US" sz="2400" b="1" dirty="0">
              <a:solidFill>
                <a:srgbClr val="92D050"/>
              </a:solidFill>
              <a:effectLst/>
              <a:latin typeface="Andalus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(a) RS 1,225                                                (b) RS 1,270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(c) RS 1,245                                                (d) RS 1,250</a:t>
            </a:r>
          </a:p>
        </p:txBody>
      </p:sp>
    </p:spTree>
    <p:extLst>
      <p:ext uri="{BB962C8B-B14F-4D97-AF65-F5344CB8AC3E}">
        <p14:creationId xmlns:p14="http://schemas.microsoft.com/office/powerpoint/2010/main" val="1603583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385F48-A64F-9D3A-2F19-39B814681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0B1092-E583-C341-8A40-AF38768DB1C3}"/>
              </a:ext>
            </a:extLst>
          </p:cNvPr>
          <p:cNvSpPr txBox="1"/>
          <p:nvPr/>
        </p:nvSpPr>
        <p:spPr>
          <a:xfrm>
            <a:off x="357809" y="185531"/>
            <a:ext cx="804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COMPOUND INTEREST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E75DC-C571-1CB0-AA5D-4E02D5D77FCA}"/>
              </a:ext>
            </a:extLst>
          </p:cNvPr>
          <p:cNvSpPr txBox="1"/>
          <p:nvPr/>
        </p:nvSpPr>
        <p:spPr>
          <a:xfrm>
            <a:off x="357809" y="770306"/>
            <a:ext cx="11595652" cy="2989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The compound interest on a certain sum of money for 2 years at 5% is RS 328, then the sum is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hi-IN" sz="2400" b="1" dirty="0">
                <a:solidFill>
                  <a:srgbClr val="92D050"/>
                </a:solidFill>
                <a:effectLst/>
                <a:latin typeface="Andalus"/>
                <a:ea typeface="Times New Roman" panose="02020603050405020304" pitchFamily="18" charset="0"/>
              </a:rPr>
              <a:t>एक निश्चित राशि पर 2 वर्षों के लिए 5% की दर से चक्रवृद्धि ब्याज 328 रुपये है, तो राशि है</a:t>
            </a:r>
            <a:endParaRPr lang="en-US" sz="2400" b="1" dirty="0">
              <a:solidFill>
                <a:srgbClr val="92D050"/>
              </a:solidFill>
              <a:effectLst/>
              <a:latin typeface="Andalus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(a) RS 3000                                                     (b) RS 3600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(c) RS 3200                                                     (d) RS 3400</a:t>
            </a:r>
          </a:p>
        </p:txBody>
      </p:sp>
    </p:spTree>
    <p:extLst>
      <p:ext uri="{BB962C8B-B14F-4D97-AF65-F5344CB8AC3E}">
        <p14:creationId xmlns:p14="http://schemas.microsoft.com/office/powerpoint/2010/main" val="255095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385F48-A64F-9D3A-2F19-39B814681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0B1092-E583-C341-8A40-AF38768DB1C3}"/>
              </a:ext>
            </a:extLst>
          </p:cNvPr>
          <p:cNvSpPr txBox="1"/>
          <p:nvPr/>
        </p:nvSpPr>
        <p:spPr>
          <a:xfrm>
            <a:off x="357809" y="185531"/>
            <a:ext cx="804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COMPOUND INTEREST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AFE688-81C1-EEAC-8929-2D1E7D39E155}"/>
              </a:ext>
            </a:extLst>
          </p:cNvPr>
          <p:cNvSpPr txBox="1"/>
          <p:nvPr/>
        </p:nvSpPr>
        <p:spPr>
          <a:xfrm>
            <a:off x="589722" y="770306"/>
            <a:ext cx="11429999" cy="2989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Two years ago, the value of my motorbike was RS 62500. If the value of depreciates by 4% every year, now its value is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hi-IN" sz="2400" b="1" dirty="0">
                <a:solidFill>
                  <a:srgbClr val="92D050"/>
                </a:solidFill>
                <a:effectLst/>
                <a:latin typeface="Andalus"/>
                <a:ea typeface="Times New Roman" panose="02020603050405020304" pitchFamily="18" charset="0"/>
              </a:rPr>
              <a:t>दो साल पहले मेरी मोटरबाइक की कीमत 62500 रुपये थी। अगर हर साल 4% की गिरावट आती है, तो अब इसका मूल्य है</a:t>
            </a:r>
            <a:endParaRPr lang="en-US" sz="2400" b="1" dirty="0">
              <a:solidFill>
                <a:srgbClr val="92D050"/>
              </a:solidFill>
              <a:effectLst/>
              <a:latin typeface="Andalus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(a) RS 56700                                                  (b) RS 57600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(c) RS 57500                                                  (d) RS 55700</a:t>
            </a:r>
          </a:p>
        </p:txBody>
      </p:sp>
    </p:spTree>
    <p:extLst>
      <p:ext uri="{BB962C8B-B14F-4D97-AF65-F5344CB8AC3E}">
        <p14:creationId xmlns:p14="http://schemas.microsoft.com/office/powerpoint/2010/main" val="3572711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385F48-A64F-9D3A-2F19-39B814681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0B1092-E583-C341-8A40-AF38768DB1C3}"/>
              </a:ext>
            </a:extLst>
          </p:cNvPr>
          <p:cNvSpPr txBox="1"/>
          <p:nvPr/>
        </p:nvSpPr>
        <p:spPr>
          <a:xfrm>
            <a:off x="357809" y="185531"/>
            <a:ext cx="804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COMPOUND INTEREST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60518B-A18E-AD80-488D-577EBF414E20}"/>
              </a:ext>
            </a:extLst>
          </p:cNvPr>
          <p:cNvSpPr txBox="1"/>
          <p:nvPr/>
        </p:nvSpPr>
        <p:spPr>
          <a:xfrm>
            <a:off x="357808" y="770306"/>
            <a:ext cx="11648661" cy="2989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The compound interest earned in two years at 15% per annum is RS 20640. What is the sum invested (in RS)?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hi-IN" sz="2400" b="1" dirty="0">
                <a:solidFill>
                  <a:srgbClr val="92D050"/>
                </a:solidFill>
                <a:effectLst/>
                <a:latin typeface="Andalus"/>
                <a:ea typeface="Times New Roman" panose="02020603050405020304" pitchFamily="18" charset="0"/>
              </a:rPr>
              <a:t>15% प्रति वर्ष की दर से दो वर्षों में अर्जित चक्रवृद्धि ब्याज </a:t>
            </a:r>
            <a:r>
              <a:rPr lang="en-US" sz="2400" b="1" dirty="0">
                <a:solidFill>
                  <a:srgbClr val="92D050"/>
                </a:solidFill>
                <a:effectLst/>
                <a:latin typeface="Andalus"/>
                <a:ea typeface="Times New Roman" panose="02020603050405020304" pitchFamily="18" charset="0"/>
              </a:rPr>
              <a:t>RS 20640 </a:t>
            </a:r>
            <a:r>
              <a:rPr lang="hi-IN" sz="2400" b="1" dirty="0">
                <a:solidFill>
                  <a:srgbClr val="92D050"/>
                </a:solidFill>
                <a:effectLst/>
                <a:latin typeface="Andalus"/>
                <a:ea typeface="Times New Roman" panose="02020603050405020304" pitchFamily="18" charset="0"/>
              </a:rPr>
              <a:t>है। निवेश की गई राशि (रुपये में) क्या है?</a:t>
            </a:r>
            <a:endParaRPr lang="en-US" sz="2400" b="1" dirty="0">
              <a:solidFill>
                <a:srgbClr val="92D050"/>
              </a:solidFill>
              <a:effectLst/>
              <a:latin typeface="Andalus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(a) RS 64,000                                               (b) RS 60,000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(c) RS 56,000                                               (d) RS 52,000</a:t>
            </a:r>
          </a:p>
        </p:txBody>
      </p:sp>
    </p:spTree>
    <p:extLst>
      <p:ext uri="{BB962C8B-B14F-4D97-AF65-F5344CB8AC3E}">
        <p14:creationId xmlns:p14="http://schemas.microsoft.com/office/powerpoint/2010/main" val="566417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385F48-A64F-9D3A-2F19-39B814681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0B1092-E583-C341-8A40-AF38768DB1C3}"/>
              </a:ext>
            </a:extLst>
          </p:cNvPr>
          <p:cNvSpPr txBox="1"/>
          <p:nvPr/>
        </p:nvSpPr>
        <p:spPr>
          <a:xfrm>
            <a:off x="357809" y="185531"/>
            <a:ext cx="804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COMPOUND INTEREST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1A1018-72C1-EB47-28D8-C9A4E45D4C42}"/>
              </a:ext>
            </a:extLst>
          </p:cNvPr>
          <p:cNvSpPr txBox="1"/>
          <p:nvPr/>
        </p:nvSpPr>
        <p:spPr>
          <a:xfrm>
            <a:off x="510208" y="770306"/>
            <a:ext cx="11681791" cy="3408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What will be the amount received on RS 25000 at the rate of 20% per annum compounded yearly for 4 years?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hi-IN" sz="2800" b="1" dirty="0">
                <a:solidFill>
                  <a:srgbClr val="92D050"/>
                </a:solidFill>
                <a:effectLst/>
                <a:latin typeface="Andalus"/>
                <a:ea typeface="Times New Roman" panose="02020603050405020304" pitchFamily="18" charset="0"/>
              </a:rPr>
              <a:t>25000 रुपये पर 20 प्रतिशत वार्षिक की दर से 4 वर्ष के लिए चक्रवृद्धि दर से प्राप्त राशि क्या होगी?</a:t>
            </a:r>
            <a:endParaRPr lang="en-US" sz="2800" b="1" dirty="0">
              <a:solidFill>
                <a:srgbClr val="92D050"/>
              </a:solidFill>
              <a:effectLst/>
              <a:latin typeface="Andalus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(a) RS 51840                                               (b) RS 50350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(c) RS 53550                                               (d) RS 48750</a:t>
            </a:r>
          </a:p>
        </p:txBody>
      </p:sp>
    </p:spTree>
    <p:extLst>
      <p:ext uri="{BB962C8B-B14F-4D97-AF65-F5344CB8AC3E}">
        <p14:creationId xmlns:p14="http://schemas.microsoft.com/office/powerpoint/2010/main" val="1236483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385F48-A64F-9D3A-2F19-39B814681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0B1092-E583-C341-8A40-AF38768DB1C3}"/>
              </a:ext>
            </a:extLst>
          </p:cNvPr>
          <p:cNvSpPr txBox="1"/>
          <p:nvPr/>
        </p:nvSpPr>
        <p:spPr>
          <a:xfrm>
            <a:off x="357809" y="185531"/>
            <a:ext cx="804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COMPOUND INTEREST </a:t>
            </a:r>
          </a:p>
        </p:txBody>
      </p:sp>
    </p:spTree>
    <p:extLst>
      <p:ext uri="{BB962C8B-B14F-4D97-AF65-F5344CB8AC3E}">
        <p14:creationId xmlns:p14="http://schemas.microsoft.com/office/powerpoint/2010/main" val="2905263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385F48-A64F-9D3A-2F19-39B814681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0B1092-E583-C341-8A40-AF38768DB1C3}"/>
              </a:ext>
            </a:extLst>
          </p:cNvPr>
          <p:cNvSpPr txBox="1"/>
          <p:nvPr/>
        </p:nvSpPr>
        <p:spPr>
          <a:xfrm>
            <a:off x="357809" y="185531"/>
            <a:ext cx="804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COMPOUND INTEREST </a:t>
            </a:r>
          </a:p>
        </p:txBody>
      </p:sp>
    </p:spTree>
    <p:extLst>
      <p:ext uri="{BB962C8B-B14F-4D97-AF65-F5344CB8AC3E}">
        <p14:creationId xmlns:p14="http://schemas.microsoft.com/office/powerpoint/2010/main" val="645113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385F48-A64F-9D3A-2F19-39B814681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0B1092-E583-C341-8A40-AF38768DB1C3}"/>
              </a:ext>
            </a:extLst>
          </p:cNvPr>
          <p:cNvSpPr txBox="1"/>
          <p:nvPr/>
        </p:nvSpPr>
        <p:spPr>
          <a:xfrm>
            <a:off x="357809" y="185531"/>
            <a:ext cx="804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COMPOUND INTEREST </a:t>
            </a:r>
          </a:p>
        </p:txBody>
      </p:sp>
    </p:spTree>
    <p:extLst>
      <p:ext uri="{BB962C8B-B14F-4D97-AF65-F5344CB8AC3E}">
        <p14:creationId xmlns:p14="http://schemas.microsoft.com/office/powerpoint/2010/main" val="2936631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385F48-A64F-9D3A-2F19-39B814681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0B1092-E583-C341-8A40-AF38768DB1C3}"/>
              </a:ext>
            </a:extLst>
          </p:cNvPr>
          <p:cNvSpPr txBox="1"/>
          <p:nvPr/>
        </p:nvSpPr>
        <p:spPr>
          <a:xfrm>
            <a:off x="357809" y="185531"/>
            <a:ext cx="804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COMPOUND INTEREST </a:t>
            </a:r>
          </a:p>
        </p:txBody>
      </p:sp>
    </p:spTree>
    <p:extLst>
      <p:ext uri="{BB962C8B-B14F-4D97-AF65-F5344CB8AC3E}">
        <p14:creationId xmlns:p14="http://schemas.microsoft.com/office/powerpoint/2010/main" val="1214002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FCE86-3AE9-0227-EAE6-00E6D0D8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6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385F48-A64F-9D3A-2F19-39B814681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0B1092-E583-C341-8A40-AF38768DB1C3}"/>
              </a:ext>
            </a:extLst>
          </p:cNvPr>
          <p:cNvSpPr txBox="1"/>
          <p:nvPr/>
        </p:nvSpPr>
        <p:spPr>
          <a:xfrm>
            <a:off x="357809" y="185531"/>
            <a:ext cx="804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COMPOUND INTEREST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CC5A39-77EF-E23F-E222-B9027765E633}"/>
                  </a:ext>
                </a:extLst>
              </p:cNvPr>
              <p:cNvSpPr/>
              <p:nvPr/>
            </p:nvSpPr>
            <p:spPr>
              <a:xfrm>
                <a:off x="689100" y="770306"/>
                <a:ext cx="938795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SimSun" panose="02010600030101010101" pitchFamily="2" charset="-122"/>
                    <a:cs typeface="Mangal"/>
                  </a:rPr>
                  <a:t>A = ?,    P = ?,   r = 11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SimSun" panose="02010600030101010101" pitchFamily="2" charset="-122"/>
                    <a:cs typeface="Mangal"/>
                  </a:rPr>
                  <a:t>%,    T = 2 years.    CI of 2</a:t>
                </a:r>
                <a:r>
                  <a:rPr lang="en-US" sz="2800" b="1" baseline="30000" dirty="0">
                    <a:solidFill>
                      <a:srgbClr val="FFFF00"/>
                    </a:solidFill>
                    <a:latin typeface="Cambria" panose="02040503050406030204" pitchFamily="18" charset="0"/>
                    <a:ea typeface="SimSun" panose="02010600030101010101" pitchFamily="2" charset="-122"/>
                    <a:cs typeface="Mangal"/>
                  </a:rPr>
                  <a:t>nd</a:t>
                </a:r>
                <a:r>
                  <a:rPr lang="en-US" sz="28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SimSun" panose="02010600030101010101" pitchFamily="2" charset="-122"/>
                    <a:cs typeface="Mangal"/>
                  </a:rPr>
                  <a:t> year = 70.</a:t>
                </a:r>
                <a:endParaRPr lang="en-US" sz="28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CC5A39-77EF-E23F-E222-B9027765E6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00" y="770306"/>
                <a:ext cx="9387955" cy="714683"/>
              </a:xfrm>
              <a:prstGeom prst="rect">
                <a:avLst/>
              </a:prstGeom>
              <a:blipFill>
                <a:blip r:embed="rId3"/>
                <a:stretch>
                  <a:fillRect l="-1299" r="-1169" b="-7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4445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385F48-A64F-9D3A-2F19-39B814681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0B1092-E583-C341-8A40-AF38768DB1C3}"/>
              </a:ext>
            </a:extLst>
          </p:cNvPr>
          <p:cNvSpPr txBox="1"/>
          <p:nvPr/>
        </p:nvSpPr>
        <p:spPr>
          <a:xfrm>
            <a:off x="357809" y="185531"/>
            <a:ext cx="804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COMPOUND INTEREST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D3BF0F-FA13-190B-791C-1637C5F94931}"/>
              </a:ext>
            </a:extLst>
          </p:cNvPr>
          <p:cNvSpPr txBox="1"/>
          <p:nvPr/>
        </p:nvSpPr>
        <p:spPr>
          <a:xfrm>
            <a:off x="602975" y="770306"/>
            <a:ext cx="11390242" cy="3408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The sum of money that yields a compound interest of RS 420 during the second year at 5% p.a. is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hi-IN" sz="2800" b="1" dirty="0">
                <a:solidFill>
                  <a:srgbClr val="92D050"/>
                </a:solidFill>
                <a:effectLst/>
                <a:latin typeface="Andalus"/>
                <a:ea typeface="Times New Roman" panose="02020603050405020304" pitchFamily="18" charset="0"/>
              </a:rPr>
              <a:t>वह राशि जो दूसरे वर्ष के दौरान 5% प्रति वर्ष की दर से 420 रुपये का चक्रवृद्धि ब्याज देती है। है</a:t>
            </a:r>
            <a:endParaRPr lang="en-US" sz="2800" b="1" dirty="0">
              <a:solidFill>
                <a:srgbClr val="92D050"/>
              </a:solidFill>
              <a:effectLst/>
              <a:latin typeface="Andalus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(a) RS 4,000                                                (b RS 42,000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(c) RS 8,000                                                (d) RS 21,000</a:t>
            </a:r>
          </a:p>
        </p:txBody>
      </p:sp>
    </p:spTree>
    <p:extLst>
      <p:ext uri="{BB962C8B-B14F-4D97-AF65-F5344CB8AC3E}">
        <p14:creationId xmlns:p14="http://schemas.microsoft.com/office/powerpoint/2010/main" val="4116123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385F48-A64F-9D3A-2F19-39B814681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0B1092-E583-C341-8A40-AF38768DB1C3}"/>
              </a:ext>
            </a:extLst>
          </p:cNvPr>
          <p:cNvSpPr txBox="1"/>
          <p:nvPr/>
        </p:nvSpPr>
        <p:spPr>
          <a:xfrm>
            <a:off x="357809" y="185531"/>
            <a:ext cx="804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COMPOUND INTEREST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C95B03-B83D-B2F9-F420-A31A5A2554CC}"/>
              </a:ext>
            </a:extLst>
          </p:cNvPr>
          <p:cNvSpPr txBox="1"/>
          <p:nvPr/>
        </p:nvSpPr>
        <p:spPr>
          <a:xfrm>
            <a:off x="357809" y="770306"/>
            <a:ext cx="11635408" cy="3903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The simple interest on a sum of money at 4% per annum for 2 years is RS 80. The compound interest in the same sum for the same period is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hi-IN" sz="2800" b="1" dirty="0">
                <a:solidFill>
                  <a:srgbClr val="92D050"/>
                </a:solidFill>
                <a:effectLst/>
                <a:latin typeface="Andalus"/>
                <a:ea typeface="Times New Roman" panose="02020603050405020304" pitchFamily="18" charset="0"/>
              </a:rPr>
              <a:t>किसी धनराशि पर 4% प्रतिवर्ष की दर से 2 वर्षों के लिए साधारण ब्याज 80 रुपये है। समान राशि पर समान अवधि के लिए चक्रवृद्धि ब्याज है</a:t>
            </a:r>
            <a:endParaRPr lang="en-US" sz="2800" b="1" dirty="0">
              <a:solidFill>
                <a:srgbClr val="92D050"/>
              </a:solidFill>
              <a:effectLst/>
              <a:latin typeface="Andalus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(a) RS 82.60                                                (b) RS 82020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(c) RS 81.80                                                (d) RS 81.60</a:t>
            </a:r>
          </a:p>
        </p:txBody>
      </p:sp>
    </p:spTree>
    <p:extLst>
      <p:ext uri="{BB962C8B-B14F-4D97-AF65-F5344CB8AC3E}">
        <p14:creationId xmlns:p14="http://schemas.microsoft.com/office/powerpoint/2010/main" val="1706860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385F48-A64F-9D3A-2F19-39B814681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0B1092-E583-C341-8A40-AF38768DB1C3}"/>
              </a:ext>
            </a:extLst>
          </p:cNvPr>
          <p:cNvSpPr txBox="1"/>
          <p:nvPr/>
        </p:nvSpPr>
        <p:spPr>
          <a:xfrm>
            <a:off x="357809" y="185531"/>
            <a:ext cx="804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COMPOUND INTEREST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2705B-3BF1-772E-9217-3473CEAE5065}"/>
              </a:ext>
            </a:extLst>
          </p:cNvPr>
          <p:cNvSpPr txBox="1"/>
          <p:nvPr/>
        </p:nvSpPr>
        <p:spPr>
          <a:xfrm>
            <a:off x="483704" y="770306"/>
            <a:ext cx="11708296" cy="3414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The compound interest on a certain sum of money for 2 years at 5% per annum is RS 410. The simple interest on the same sum at the same rate and for the same time is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hi-IN" sz="2400" b="1" dirty="0">
                <a:solidFill>
                  <a:srgbClr val="92D050"/>
                </a:solidFill>
                <a:effectLst/>
                <a:latin typeface="Andalus"/>
                <a:ea typeface="Times New Roman" panose="02020603050405020304" pitchFamily="18" charset="0"/>
              </a:rPr>
              <a:t>एक निश्चित राशि पर 5% प्रति वर्ष की दर से 2 वर्षों के लिए चक्रवृद्धि ब्याज 410 रुपये है। समान राशि पर समान दर और समान समय के लिए साधारण ब्याज है</a:t>
            </a:r>
            <a:endParaRPr lang="en-US" sz="2400" b="1" dirty="0">
              <a:solidFill>
                <a:srgbClr val="92D050"/>
              </a:solidFill>
              <a:effectLst/>
              <a:latin typeface="Andalus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(a) RS 400                                                       (b) RS 300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(c) RS 350                                                       (d) RS 405</a:t>
            </a:r>
          </a:p>
        </p:txBody>
      </p:sp>
    </p:spTree>
    <p:extLst>
      <p:ext uri="{BB962C8B-B14F-4D97-AF65-F5344CB8AC3E}">
        <p14:creationId xmlns:p14="http://schemas.microsoft.com/office/powerpoint/2010/main" val="3857889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385F48-A64F-9D3A-2F19-39B814681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0B1092-E583-C341-8A40-AF38768DB1C3}"/>
              </a:ext>
            </a:extLst>
          </p:cNvPr>
          <p:cNvSpPr txBox="1"/>
          <p:nvPr/>
        </p:nvSpPr>
        <p:spPr>
          <a:xfrm>
            <a:off x="357809" y="185531"/>
            <a:ext cx="804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COMPOUND INTEREST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FA814F-C2D3-0144-6011-E52D87B65D3E}"/>
              </a:ext>
            </a:extLst>
          </p:cNvPr>
          <p:cNvSpPr txBox="1"/>
          <p:nvPr/>
        </p:nvSpPr>
        <p:spPr>
          <a:xfrm>
            <a:off x="457200" y="770306"/>
            <a:ext cx="11615529" cy="3414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If the simple interest on a sum of money for two years at 5% per annum is RS 50, the compound interest on the same at the same rate and for the same time is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hi-IN" sz="2400" b="1" dirty="0">
                <a:solidFill>
                  <a:srgbClr val="92D050"/>
                </a:solidFill>
                <a:effectLst/>
                <a:latin typeface="Andalus"/>
                <a:ea typeface="Times New Roman" panose="02020603050405020304" pitchFamily="18" charset="0"/>
              </a:rPr>
              <a:t>यदि किसी धनराशि पर 5% प्रतिवर्ष की दर से दो वर्ष का साधारण ब्याज 50 रुपये है, तो उसी दर पर और समान समय के लिए चक्रवृद्धि ब्याज है</a:t>
            </a:r>
            <a:endParaRPr lang="en-US" sz="2400" b="1" dirty="0">
              <a:solidFill>
                <a:srgbClr val="92D050"/>
              </a:solidFill>
              <a:effectLst/>
              <a:latin typeface="Andalus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(a) RS 50.50                                                   (b) RS 51.25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(c) RS 51.50                                                   (d) RS 50.05</a:t>
            </a:r>
          </a:p>
        </p:txBody>
      </p:sp>
    </p:spTree>
    <p:extLst>
      <p:ext uri="{BB962C8B-B14F-4D97-AF65-F5344CB8AC3E}">
        <p14:creationId xmlns:p14="http://schemas.microsoft.com/office/powerpoint/2010/main" val="423753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385F48-A64F-9D3A-2F19-39B814681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0B1092-E583-C341-8A40-AF38768DB1C3}"/>
              </a:ext>
            </a:extLst>
          </p:cNvPr>
          <p:cNvSpPr txBox="1"/>
          <p:nvPr/>
        </p:nvSpPr>
        <p:spPr>
          <a:xfrm>
            <a:off x="357809" y="185531"/>
            <a:ext cx="804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COMPOUND INTEREST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D6F910-9ECB-9EC4-1CBC-830D09F859F7}"/>
              </a:ext>
            </a:extLst>
          </p:cNvPr>
          <p:cNvSpPr txBox="1"/>
          <p:nvPr/>
        </p:nvSpPr>
        <p:spPr>
          <a:xfrm>
            <a:off x="536714" y="770306"/>
            <a:ext cx="11536016" cy="383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A person deposited a sum of RS 6,000 in a bank at 5% per annum simple interest. Another person deposited RS 5,000 at 8% per annum compound interest. After two years, the difference of their interest will be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hi-IN" sz="2400" b="1" dirty="0">
                <a:solidFill>
                  <a:srgbClr val="92D050"/>
                </a:solidFill>
                <a:effectLst/>
                <a:latin typeface="Andalus"/>
                <a:ea typeface="Times New Roman" panose="02020603050405020304" pitchFamily="18" charset="0"/>
              </a:rPr>
              <a:t>एक व्यक्ति ने 6,000 रुपये की राशि एक बैंक में 5% वार्षिक साधारण ब्याज पर जमा की। एक अन्य व्यक्ति ने 8% वार्षिक चक्रवृद्धि ब्याज पर 5,000 रुपये जमा किए। दो वर्ष बाद, उनके ब्याज का अंतर होगा</a:t>
            </a:r>
            <a:endParaRPr lang="en-US" sz="2400" b="1" dirty="0">
              <a:solidFill>
                <a:srgbClr val="92D050"/>
              </a:solidFill>
              <a:effectLst/>
              <a:latin typeface="Andalus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(a) RS 230                                                     (b) RS 232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(c) RS 832                                                     (d) RS 600</a:t>
            </a:r>
          </a:p>
        </p:txBody>
      </p:sp>
    </p:spTree>
    <p:extLst>
      <p:ext uri="{BB962C8B-B14F-4D97-AF65-F5344CB8AC3E}">
        <p14:creationId xmlns:p14="http://schemas.microsoft.com/office/powerpoint/2010/main" val="3198218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385F48-A64F-9D3A-2F19-39B814681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0B1092-E583-C341-8A40-AF38768DB1C3}"/>
              </a:ext>
            </a:extLst>
          </p:cNvPr>
          <p:cNvSpPr txBox="1"/>
          <p:nvPr/>
        </p:nvSpPr>
        <p:spPr>
          <a:xfrm>
            <a:off x="357809" y="185531"/>
            <a:ext cx="804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COMPOUND INTEREST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E2F54E-F458-BAF8-A52F-2CB64ADC899C}"/>
              </a:ext>
            </a:extLst>
          </p:cNvPr>
          <p:cNvSpPr txBox="1"/>
          <p:nvPr/>
        </p:nvSpPr>
        <p:spPr>
          <a:xfrm>
            <a:off x="689113" y="770306"/>
            <a:ext cx="11502886" cy="2564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What will be the amount on RS 12500 at the rate of 20% per annum compounded yearly for 3 years?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hi-IN" sz="2400" b="1" dirty="0">
                <a:solidFill>
                  <a:srgbClr val="92D050"/>
                </a:solidFill>
                <a:effectLst/>
                <a:latin typeface="Andalus"/>
                <a:ea typeface="Times New Roman" panose="02020603050405020304" pitchFamily="18" charset="0"/>
              </a:rPr>
              <a:t>3 वर्ष के लिए वार्षिक रूप से संयोजित 20% की दर से 12500 रुपये पर राशि क्या होगी?</a:t>
            </a:r>
            <a:endParaRPr lang="en-US" sz="2400" b="1" dirty="0">
              <a:solidFill>
                <a:srgbClr val="92D050"/>
              </a:solidFill>
              <a:effectLst/>
              <a:latin typeface="Andalus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(a) RS 21080                                                (b) RS 21560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(c) RS 20600                                                (d) RS 21600</a:t>
            </a:r>
          </a:p>
        </p:txBody>
      </p:sp>
    </p:spTree>
    <p:extLst>
      <p:ext uri="{BB962C8B-B14F-4D97-AF65-F5344CB8AC3E}">
        <p14:creationId xmlns:p14="http://schemas.microsoft.com/office/powerpoint/2010/main" val="281614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385F48-A64F-9D3A-2F19-39B814681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0B1092-E583-C341-8A40-AF38768DB1C3}"/>
              </a:ext>
            </a:extLst>
          </p:cNvPr>
          <p:cNvSpPr txBox="1"/>
          <p:nvPr/>
        </p:nvSpPr>
        <p:spPr>
          <a:xfrm>
            <a:off x="357809" y="185531"/>
            <a:ext cx="804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COMPOUND INTEREST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FAD814-53A9-2F1A-288B-C302B4D135D5}"/>
              </a:ext>
            </a:extLst>
          </p:cNvPr>
          <p:cNvSpPr txBox="1"/>
          <p:nvPr/>
        </p:nvSpPr>
        <p:spPr>
          <a:xfrm>
            <a:off x="682487" y="770306"/>
            <a:ext cx="11151704" cy="2989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The compound interest on RS 64,000 for 3 years, compounded annually at 7.5%p.a is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hi-IN" sz="2400" b="1" dirty="0">
                <a:solidFill>
                  <a:srgbClr val="92D050"/>
                </a:solidFill>
                <a:effectLst/>
                <a:latin typeface="Andalus"/>
                <a:ea typeface="Times New Roman" panose="02020603050405020304" pitchFamily="18" charset="0"/>
              </a:rPr>
              <a:t>64,000 रुपये पर 3 साल के लिए चक्रवृद्धि ब्याज, 7.5% प्रति वर्ष की दर से चक्रवृद्धि ब्याज है</a:t>
            </a:r>
            <a:endParaRPr lang="en-US" sz="2400" b="1" dirty="0">
              <a:solidFill>
                <a:srgbClr val="92D050"/>
              </a:solidFill>
              <a:effectLst/>
              <a:latin typeface="Andalus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(a) RS 14,400                                              (b) RS 15,750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(c) RS 15,507                                              (d) RS 15,075</a:t>
            </a:r>
          </a:p>
        </p:txBody>
      </p:sp>
    </p:spTree>
    <p:extLst>
      <p:ext uri="{BB962C8B-B14F-4D97-AF65-F5344CB8AC3E}">
        <p14:creationId xmlns:p14="http://schemas.microsoft.com/office/powerpoint/2010/main" val="1803973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385F48-A64F-9D3A-2F19-39B814681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0B1092-E583-C341-8A40-AF38768DB1C3}"/>
              </a:ext>
            </a:extLst>
          </p:cNvPr>
          <p:cNvSpPr txBox="1"/>
          <p:nvPr/>
        </p:nvSpPr>
        <p:spPr>
          <a:xfrm>
            <a:off x="357809" y="185531"/>
            <a:ext cx="804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COMPOUND INTEREST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33ABEB-6E5A-71C2-D7AF-CF39F7E42673}"/>
              </a:ext>
            </a:extLst>
          </p:cNvPr>
          <p:cNvSpPr txBox="1"/>
          <p:nvPr/>
        </p:nvSpPr>
        <p:spPr>
          <a:xfrm>
            <a:off x="735495" y="770306"/>
            <a:ext cx="11204713" cy="2989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A sum of money amounts to RS 6625 at the rate of 10% compounded annually for 3 years. The sum of money is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hi-IN" sz="2400" b="1" dirty="0">
                <a:solidFill>
                  <a:srgbClr val="92D050"/>
                </a:solidFill>
                <a:effectLst/>
                <a:latin typeface="Andalus"/>
                <a:ea typeface="Times New Roman" panose="02020603050405020304" pitchFamily="18" charset="0"/>
              </a:rPr>
              <a:t>3 वर्षों के लिए वार्षिक रूप से संयोजित 10% की दर से एक राशि </a:t>
            </a:r>
            <a:r>
              <a:rPr lang="en-US" sz="2400" b="1" dirty="0">
                <a:solidFill>
                  <a:srgbClr val="92D050"/>
                </a:solidFill>
                <a:effectLst/>
                <a:latin typeface="Andalus"/>
                <a:ea typeface="Times New Roman" panose="02020603050405020304" pitchFamily="18" charset="0"/>
              </a:rPr>
              <a:t>RS 6625 </a:t>
            </a:r>
            <a:r>
              <a:rPr lang="hi-IN" sz="2400" b="1" dirty="0">
                <a:solidFill>
                  <a:srgbClr val="92D050"/>
                </a:solidFill>
                <a:effectLst/>
                <a:latin typeface="Andalus"/>
                <a:ea typeface="Times New Roman" panose="02020603050405020304" pitchFamily="18" charset="0"/>
              </a:rPr>
              <a:t>है। धन का योग है</a:t>
            </a:r>
            <a:endParaRPr lang="en-US" sz="2400" b="1" dirty="0">
              <a:solidFill>
                <a:srgbClr val="92D050"/>
              </a:solidFill>
              <a:effectLst/>
              <a:latin typeface="Andalus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(a) RS 5000                                                    (b) RS 5500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(c) RS 6000                                                    (d) RS 6100</a:t>
            </a:r>
          </a:p>
        </p:txBody>
      </p:sp>
    </p:spTree>
    <p:extLst>
      <p:ext uri="{BB962C8B-B14F-4D97-AF65-F5344CB8AC3E}">
        <p14:creationId xmlns:p14="http://schemas.microsoft.com/office/powerpoint/2010/main" val="711768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385F48-A64F-9D3A-2F19-39B814681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0B1092-E583-C341-8A40-AF38768DB1C3}"/>
              </a:ext>
            </a:extLst>
          </p:cNvPr>
          <p:cNvSpPr txBox="1"/>
          <p:nvPr/>
        </p:nvSpPr>
        <p:spPr>
          <a:xfrm>
            <a:off x="357809" y="185531"/>
            <a:ext cx="804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COMPOUND INTEREST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DE75D4-DFD1-94D0-326E-7C900E3AAC8F}"/>
              </a:ext>
            </a:extLst>
          </p:cNvPr>
          <p:cNvSpPr txBox="1"/>
          <p:nvPr/>
        </p:nvSpPr>
        <p:spPr>
          <a:xfrm>
            <a:off x="483705" y="770306"/>
            <a:ext cx="11350486" cy="2139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The compound interest on RS 1000 at 10% per annum for 3 years in (RS) is: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92D050"/>
                </a:solidFill>
                <a:effectLst/>
                <a:latin typeface="Andalus"/>
                <a:ea typeface="Times New Roman" panose="02020603050405020304" pitchFamily="18" charset="0"/>
              </a:rPr>
              <a:t>(RS) </a:t>
            </a:r>
            <a:r>
              <a:rPr lang="hi-IN" sz="2400" b="1" dirty="0">
                <a:solidFill>
                  <a:srgbClr val="92D050"/>
                </a:solidFill>
                <a:effectLst/>
                <a:latin typeface="Andalus"/>
                <a:ea typeface="Times New Roman" panose="02020603050405020304" pitchFamily="18" charset="0"/>
              </a:rPr>
              <a:t>में 3 वर्षों के लिए 10% प्रति वर्ष की दर से 1000 रुपये पर चक्रवृद्धि ब्याज है:</a:t>
            </a:r>
            <a:endParaRPr lang="en-US" sz="2400" b="1" dirty="0">
              <a:solidFill>
                <a:srgbClr val="92D050"/>
              </a:solidFill>
              <a:effectLst/>
              <a:latin typeface="Andalus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(a) RS 1331                                                    (b) RS 331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(c) RS 300                                                      (d) RS 1300</a:t>
            </a:r>
          </a:p>
        </p:txBody>
      </p:sp>
    </p:spTree>
    <p:extLst>
      <p:ext uri="{BB962C8B-B14F-4D97-AF65-F5344CB8AC3E}">
        <p14:creationId xmlns:p14="http://schemas.microsoft.com/office/powerpoint/2010/main" val="4241770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44CFE7DA-75C6-D929-40B0-A76875D09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08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385F48-A64F-9D3A-2F19-39B814681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0B1092-E583-C341-8A40-AF38768DB1C3}"/>
              </a:ext>
            </a:extLst>
          </p:cNvPr>
          <p:cNvSpPr txBox="1"/>
          <p:nvPr/>
        </p:nvSpPr>
        <p:spPr>
          <a:xfrm>
            <a:off x="357809" y="185531"/>
            <a:ext cx="804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COMPOUND INTEREST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BBFF71-5E50-6D2B-0172-6178FF9AD09E}"/>
              </a:ext>
            </a:extLst>
          </p:cNvPr>
          <p:cNvSpPr txBox="1"/>
          <p:nvPr/>
        </p:nvSpPr>
        <p:spPr>
          <a:xfrm>
            <a:off x="828260" y="770306"/>
            <a:ext cx="11191461" cy="3414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If the amount on a certain principal in 3 years at 12% rate of interest compounded annually is RS 12,000 what will be the amount (in RS) after the 4th year?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hi-IN" sz="2400" b="1" dirty="0">
                <a:solidFill>
                  <a:srgbClr val="92D050"/>
                </a:solidFill>
                <a:effectLst/>
                <a:latin typeface="Andalus"/>
                <a:ea typeface="Times New Roman" panose="02020603050405020304" pitchFamily="18" charset="0"/>
              </a:rPr>
              <a:t>यदि एक निश्चित मूलधन पर 3 वर्षों में 12% वार्षिक चक्रवृद्धि ब्याज की दर से 12,000 रुपये है, तो चौथे वर्ष के बाद राशि (रुपये में) क्या होगी?</a:t>
            </a:r>
            <a:endParaRPr lang="en-US" sz="2400" b="1" dirty="0">
              <a:solidFill>
                <a:srgbClr val="92D050"/>
              </a:solidFill>
              <a:effectLst/>
              <a:latin typeface="Andalus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(a) 14330                                                      (b) 15440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Andalus"/>
                <a:ea typeface="Times New Roman" panose="02020603050405020304" pitchFamily="18" charset="0"/>
              </a:rPr>
              <a:t>(c) 13440                                                      (d) 14550</a:t>
            </a:r>
          </a:p>
        </p:txBody>
      </p:sp>
    </p:spTree>
    <p:extLst>
      <p:ext uri="{BB962C8B-B14F-4D97-AF65-F5344CB8AC3E}">
        <p14:creationId xmlns:p14="http://schemas.microsoft.com/office/powerpoint/2010/main" val="518755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F0CE9E-F5CD-0B25-616C-7D3371EF7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0E5233-D810-6676-8A84-0402131D4BA6}"/>
              </a:ext>
            </a:extLst>
          </p:cNvPr>
          <p:cNvSpPr/>
          <p:nvPr/>
        </p:nvSpPr>
        <p:spPr>
          <a:xfrm>
            <a:off x="811248" y="1220159"/>
            <a:ext cx="10535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SimSun" panose="02010600030101010101" pitchFamily="2" charset="-122"/>
                <a:cs typeface="Mangal"/>
              </a:rPr>
              <a:t> P = ?, r = 15%, t = 2 years, CI – SI = 2.70 Rs, CI  = ?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43372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DC9B71-F69B-C9EA-E679-8251DEB09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8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385F48-A64F-9D3A-2F19-39B814681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0B1092-E583-C341-8A40-AF38768DB1C3}"/>
              </a:ext>
            </a:extLst>
          </p:cNvPr>
          <p:cNvSpPr txBox="1"/>
          <p:nvPr/>
        </p:nvSpPr>
        <p:spPr>
          <a:xfrm>
            <a:off x="357809" y="185531"/>
            <a:ext cx="804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COMPOUND INTEREST </a:t>
            </a:r>
          </a:p>
        </p:txBody>
      </p:sp>
    </p:spTree>
    <p:extLst>
      <p:ext uri="{BB962C8B-B14F-4D97-AF65-F5344CB8AC3E}">
        <p14:creationId xmlns:p14="http://schemas.microsoft.com/office/powerpoint/2010/main" val="2496350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385F48-A64F-9D3A-2F19-39B814681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0B1092-E583-C341-8A40-AF38768DB1C3}"/>
              </a:ext>
            </a:extLst>
          </p:cNvPr>
          <p:cNvSpPr txBox="1"/>
          <p:nvPr/>
        </p:nvSpPr>
        <p:spPr>
          <a:xfrm>
            <a:off x="357809" y="185531"/>
            <a:ext cx="804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COMPOUND INTEREST </a:t>
            </a:r>
          </a:p>
        </p:txBody>
      </p:sp>
    </p:spTree>
    <p:extLst>
      <p:ext uri="{BB962C8B-B14F-4D97-AF65-F5344CB8AC3E}">
        <p14:creationId xmlns:p14="http://schemas.microsoft.com/office/powerpoint/2010/main" val="1015655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385F48-A64F-9D3A-2F19-39B814681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0B1092-E583-C341-8A40-AF38768DB1C3}"/>
              </a:ext>
            </a:extLst>
          </p:cNvPr>
          <p:cNvSpPr txBox="1"/>
          <p:nvPr/>
        </p:nvSpPr>
        <p:spPr>
          <a:xfrm>
            <a:off x="357809" y="185531"/>
            <a:ext cx="804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COMPOUND INTEREST </a:t>
            </a:r>
          </a:p>
        </p:txBody>
      </p:sp>
    </p:spTree>
    <p:extLst>
      <p:ext uri="{BB962C8B-B14F-4D97-AF65-F5344CB8AC3E}">
        <p14:creationId xmlns:p14="http://schemas.microsoft.com/office/powerpoint/2010/main" val="3256294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385F48-A64F-9D3A-2F19-39B814681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0B1092-E583-C341-8A40-AF38768DB1C3}"/>
              </a:ext>
            </a:extLst>
          </p:cNvPr>
          <p:cNvSpPr txBox="1"/>
          <p:nvPr/>
        </p:nvSpPr>
        <p:spPr>
          <a:xfrm>
            <a:off x="357809" y="185531"/>
            <a:ext cx="804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COMPOUND INTEREST </a:t>
            </a:r>
          </a:p>
        </p:txBody>
      </p:sp>
    </p:spTree>
    <p:extLst>
      <p:ext uri="{BB962C8B-B14F-4D97-AF65-F5344CB8AC3E}">
        <p14:creationId xmlns:p14="http://schemas.microsoft.com/office/powerpoint/2010/main" val="4206141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385F48-A64F-9D3A-2F19-39B814681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0B1092-E583-C341-8A40-AF38768DB1C3}"/>
              </a:ext>
            </a:extLst>
          </p:cNvPr>
          <p:cNvSpPr txBox="1"/>
          <p:nvPr/>
        </p:nvSpPr>
        <p:spPr>
          <a:xfrm>
            <a:off x="357809" y="185531"/>
            <a:ext cx="804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COMPOUND INTEREST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2C6B5F-DEF5-B836-5A88-446ADE2862B7}"/>
              </a:ext>
            </a:extLst>
          </p:cNvPr>
          <p:cNvSpPr txBox="1"/>
          <p:nvPr/>
        </p:nvSpPr>
        <p:spPr>
          <a:xfrm>
            <a:off x="1119808" y="770306"/>
            <a:ext cx="110721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SimSun" panose="02010600030101010101" pitchFamily="2" charset="-122"/>
                <a:cs typeface="Mangal"/>
              </a:rPr>
              <a:t>Two successive increase are 10%, 10%, find equivalent increase. </a:t>
            </a:r>
          </a:p>
          <a:p>
            <a:r>
              <a:rPr lang="hi-IN" sz="3200" b="1" dirty="0">
                <a:solidFill>
                  <a:srgbClr val="92D050"/>
                </a:solidFill>
              </a:rPr>
              <a:t>दो क्रमिक वृद्धि 10%, 10% है, समतुल्य वृद्धि ज्ञात कीजिए।</a:t>
            </a:r>
            <a:endParaRPr lang="en-US" sz="32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78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385F48-A64F-9D3A-2F19-39B814681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0B1092-E583-C341-8A40-AF38768DB1C3}"/>
              </a:ext>
            </a:extLst>
          </p:cNvPr>
          <p:cNvSpPr txBox="1"/>
          <p:nvPr/>
        </p:nvSpPr>
        <p:spPr>
          <a:xfrm>
            <a:off x="357809" y="185531"/>
            <a:ext cx="804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COMPOUND INTEREST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7C8FD59-2D3E-FA81-4521-1EBF4134D771}"/>
                  </a:ext>
                </a:extLst>
              </p:cNvPr>
              <p:cNvSpPr/>
              <p:nvPr/>
            </p:nvSpPr>
            <p:spPr>
              <a:xfrm>
                <a:off x="948437" y="770306"/>
                <a:ext cx="9613546" cy="756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marR="0" indent="-2286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28600" algn="l"/>
                    <a:tab pos="1828800" algn="l"/>
                    <a:tab pos="3200400" algn="l"/>
                    <a:tab pos="4514850" algn="l"/>
                  </a:tabLst>
                </a:pPr>
                <a:r>
                  <a:rPr lang="en-US" sz="28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SimSun" panose="02010600030101010101" pitchFamily="2" charset="-122"/>
                    <a:cs typeface="Mangal"/>
                  </a:rPr>
                  <a:t>P = ?,   time =2 year,   r = 12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SimSun" panose="02010600030101010101" pitchFamily="2" charset="-122"/>
                    <a:cs typeface="Mangal"/>
                  </a:rPr>
                  <a:t>%,    CI = 6.80 Rs</a:t>
                </a:r>
                <a:endParaRPr lang="en-US" sz="28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Mangal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7C8FD59-2D3E-FA81-4521-1EBF4134D7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37" y="770306"/>
                <a:ext cx="9613546" cy="756041"/>
              </a:xfrm>
              <a:prstGeom prst="rect">
                <a:avLst/>
              </a:prstGeom>
              <a:blipFill>
                <a:blip r:embed="rId3"/>
                <a:stretch>
                  <a:fillRect l="-1332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964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1270</Words>
  <Application>Microsoft Office PowerPoint</Application>
  <PresentationFormat>Widescreen</PresentationFormat>
  <Paragraphs>93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Andalus</vt:lpstr>
      <vt:lpstr>Arial</vt:lpstr>
      <vt:lpstr>Calibri</vt:lpstr>
      <vt:lpstr>Calibri Light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Adda247</cp:lastModifiedBy>
  <cp:revision>85</cp:revision>
  <dcterms:created xsi:type="dcterms:W3CDTF">2022-08-19T12:50:04Z</dcterms:created>
  <dcterms:modified xsi:type="dcterms:W3CDTF">2022-09-21T06:18:54Z</dcterms:modified>
</cp:coreProperties>
</file>